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9" r:id="rId3"/>
    <p:sldId id="260" r:id="rId4"/>
    <p:sldId id="264" r:id="rId5"/>
    <p:sldId id="268" r:id="rId6"/>
    <p:sldId id="276" r:id="rId7"/>
    <p:sldId id="269" r:id="rId8"/>
    <p:sldId id="256" r:id="rId9"/>
    <p:sldId id="270" r:id="rId10"/>
    <p:sldId id="271" r:id="rId11"/>
    <p:sldId id="273" r:id="rId12"/>
    <p:sldId id="274" r:id="rId13"/>
    <p:sldId id="278" r:id="rId14"/>
    <p:sldId id="277"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76" y="-17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lineChart>
        <c:grouping val="standard"/>
        <c:varyColors val="0"/>
        <c:ser>
          <c:idx val="0"/>
          <c:order val="0"/>
          <c:tx>
            <c:strRef>
              <c:f>Hoja1!$B$1</c:f>
              <c:strCache>
                <c:ptCount val="1"/>
                <c:pt idx="0">
                  <c:v>precio</c:v>
                </c:pt>
              </c:strCache>
            </c:strRef>
          </c:tx>
          <c:spPr>
            <a:ln w="76200">
              <a:headEnd type="none" w="med" len="med"/>
              <a:tailEnd type="triangle" w="med" len="med"/>
            </a:ln>
          </c:spPr>
          <c:marker>
            <c:symbol val="none"/>
          </c:marker>
          <c:cat>
            <c:numRef>
              <c:f>Hoja1!$A$2:$A$9</c:f>
              <c:numCache>
                <c:formatCode>mmm\-yy</c:formatCode>
                <c:ptCount val="8"/>
                <c:pt idx="0">
                  <c:v>39142</c:v>
                </c:pt>
                <c:pt idx="1">
                  <c:v>39508</c:v>
                </c:pt>
                <c:pt idx="2">
                  <c:v>39873</c:v>
                </c:pt>
                <c:pt idx="3">
                  <c:v>40238</c:v>
                </c:pt>
                <c:pt idx="4">
                  <c:v>40603</c:v>
                </c:pt>
                <c:pt idx="5">
                  <c:v>40969</c:v>
                </c:pt>
                <c:pt idx="6">
                  <c:v>41334</c:v>
                </c:pt>
                <c:pt idx="7">
                  <c:v>41699</c:v>
                </c:pt>
              </c:numCache>
            </c:numRef>
          </c:cat>
          <c:val>
            <c:numRef>
              <c:f>Hoja1!$B$2:$B$9</c:f>
              <c:numCache>
                <c:formatCode>General</c:formatCode>
                <c:ptCount val="8"/>
                <c:pt idx="0">
                  <c:v>5</c:v>
                </c:pt>
                <c:pt idx="1">
                  <c:v>5</c:v>
                </c:pt>
                <c:pt idx="2">
                  <c:v>5</c:v>
                </c:pt>
                <c:pt idx="3">
                  <c:v>6</c:v>
                </c:pt>
                <c:pt idx="4">
                  <c:v>8</c:v>
                </c:pt>
                <c:pt idx="5">
                  <c:v>9.5</c:v>
                </c:pt>
                <c:pt idx="6">
                  <c:v>12</c:v>
                </c:pt>
                <c:pt idx="7">
                  <c:v>18</c:v>
                </c:pt>
              </c:numCache>
            </c:numRef>
          </c:val>
          <c:smooth val="0"/>
        </c:ser>
        <c:dLbls>
          <c:showLegendKey val="0"/>
          <c:showVal val="0"/>
          <c:showCatName val="0"/>
          <c:showSerName val="0"/>
          <c:showPercent val="0"/>
          <c:showBubbleSize val="0"/>
        </c:dLbls>
        <c:marker val="1"/>
        <c:smooth val="0"/>
        <c:axId val="50300032"/>
        <c:axId val="50301568"/>
      </c:lineChart>
      <c:dateAx>
        <c:axId val="50300032"/>
        <c:scaling>
          <c:orientation val="minMax"/>
        </c:scaling>
        <c:delete val="0"/>
        <c:axPos val="b"/>
        <c:numFmt formatCode="mmm\-yy" sourceLinked="1"/>
        <c:majorTickMark val="out"/>
        <c:minorTickMark val="none"/>
        <c:tickLblPos val="nextTo"/>
        <c:crossAx val="50301568"/>
        <c:crosses val="autoZero"/>
        <c:auto val="1"/>
        <c:lblOffset val="100"/>
        <c:baseTimeUnit val="years"/>
      </c:dateAx>
      <c:valAx>
        <c:axId val="50301568"/>
        <c:scaling>
          <c:orientation val="minMax"/>
        </c:scaling>
        <c:delete val="0"/>
        <c:axPos val="l"/>
        <c:majorGridlines/>
        <c:numFmt formatCode="General" sourceLinked="1"/>
        <c:majorTickMark val="out"/>
        <c:minorTickMark val="none"/>
        <c:tickLblPos val="nextTo"/>
        <c:crossAx val="50300032"/>
        <c:crosses val="autoZero"/>
        <c:crossBetween val="between"/>
      </c:valAx>
    </c:plotArea>
    <c:legend>
      <c:legendPos val="r"/>
      <c:layout/>
      <c:overlay val="0"/>
    </c:legend>
    <c:plotVisOnly val="1"/>
    <c:dispBlanksAs val="gap"/>
    <c:showDLblsOverMax val="0"/>
  </c:chart>
  <c:txPr>
    <a:bodyPr/>
    <a:lstStyle/>
    <a:p>
      <a:pPr>
        <a:defRPr sz="1800"/>
      </a:pPr>
      <a:endParaRPr lang="es-E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58E3587-D592-4A3A-AABF-64E642506919}" type="datetimeFigureOut">
              <a:rPr lang="es-ES" smtClean="0"/>
              <a:t>23/04/2015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2AB2F2-AA92-4D0F-A815-80E70E4E3D98}" type="slidenum">
              <a:rPr lang="es-ES" smtClean="0"/>
              <a:t>‹Nº›</a:t>
            </a:fld>
            <a:endParaRPr lang="es-E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58E3587-D592-4A3A-AABF-64E642506919}" type="datetimeFigureOut">
              <a:rPr lang="es-ES" smtClean="0"/>
              <a:t>23/04/2015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2AB2F2-AA92-4D0F-A815-80E70E4E3D98}"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58E3587-D592-4A3A-AABF-64E642506919}" type="datetimeFigureOut">
              <a:rPr lang="es-ES" smtClean="0"/>
              <a:t>23/04/2015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2AB2F2-AA92-4D0F-A815-80E70E4E3D98}"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58E3587-D592-4A3A-AABF-64E642506919}" type="datetimeFigureOut">
              <a:rPr lang="es-ES" smtClean="0"/>
              <a:t>23/04/2015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2AB2F2-AA92-4D0F-A815-80E70E4E3D98}"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5" name="Title 94"/>
          <p:cNvSpPr>
            <a:spLocks noGrp="1"/>
          </p:cNvSpPr>
          <p:nvPr>
            <p:ph type="title"/>
          </p:nvPr>
        </p:nvSpPr>
        <p:spPr>
          <a:xfrm>
            <a:off x="457200" y="4463568"/>
            <a:ext cx="8305800" cy="1143000"/>
          </a:xfrm>
        </p:spPr>
        <p:txBody>
          <a:bodyPr/>
          <a:lstStyle/>
          <a:p>
            <a:r>
              <a:rPr lang="es-ES" smtClean="0"/>
              <a:t>Haga clic para modificar el estilo de título del patrón</a:t>
            </a:r>
            <a:endParaRPr lang="en-US"/>
          </a:p>
        </p:txBody>
      </p:sp>
      <p:sp>
        <p:nvSpPr>
          <p:cNvPr id="2" name="Date Placeholder 1"/>
          <p:cNvSpPr>
            <a:spLocks noGrp="1"/>
          </p:cNvSpPr>
          <p:nvPr>
            <p:ph type="dt" sz="half" idx="10"/>
          </p:nvPr>
        </p:nvSpPr>
        <p:spPr/>
        <p:txBody>
          <a:bodyPr/>
          <a:lstStyle/>
          <a:p>
            <a:fld id="{158E3587-D592-4A3A-AABF-64E642506919}" type="datetimeFigureOut">
              <a:rPr lang="es-ES" smtClean="0"/>
              <a:t>23/04/2015</a:t>
            </a:fld>
            <a:endParaRPr lang="es-ES"/>
          </a:p>
        </p:txBody>
      </p:sp>
      <p:sp>
        <p:nvSpPr>
          <p:cNvPr id="91" name="Footer Placeholder 90"/>
          <p:cNvSpPr>
            <a:spLocks noGrp="1"/>
          </p:cNvSpPr>
          <p:nvPr>
            <p:ph type="ftr" sz="quarter" idx="11"/>
          </p:nvPr>
        </p:nvSpPr>
        <p:spPr/>
        <p:txBody>
          <a:bodyPr/>
          <a:lstStyle/>
          <a:p>
            <a:endParaRPr lang="es-ES"/>
          </a:p>
        </p:txBody>
      </p:sp>
      <p:sp>
        <p:nvSpPr>
          <p:cNvPr id="92" name="Slide Number Placeholder 91"/>
          <p:cNvSpPr>
            <a:spLocks noGrp="1"/>
          </p:cNvSpPr>
          <p:nvPr>
            <p:ph type="sldNum" sz="quarter" idx="12"/>
          </p:nvPr>
        </p:nvSpPr>
        <p:spPr/>
        <p:txBody>
          <a:bodyPr/>
          <a:lstStyle/>
          <a:p>
            <a:fld id="{F52AB2F2-AA92-4D0F-A815-80E70E4E3D98}"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158E3587-D592-4A3A-AABF-64E642506919}" type="datetimeFigureOut">
              <a:rPr lang="es-ES" smtClean="0"/>
              <a:t>23/04/2015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2AB2F2-AA92-4D0F-A815-80E70E4E3D98}"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158E3587-D592-4A3A-AABF-64E642506919}" type="datetimeFigureOut">
              <a:rPr lang="es-ES" smtClean="0"/>
              <a:t>23/04/2015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52AB2F2-AA92-4D0F-A815-80E70E4E3D98}"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158E3587-D592-4A3A-AABF-64E642506919}" type="datetimeFigureOut">
              <a:rPr lang="es-ES" smtClean="0"/>
              <a:t>23/04/2015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52AB2F2-AA92-4D0F-A815-80E70E4E3D98}"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E3587-D592-4A3A-AABF-64E642506919}" type="datetimeFigureOut">
              <a:rPr lang="es-ES" smtClean="0"/>
              <a:t>23/04/2015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52AB2F2-AA92-4D0F-A815-80E70E4E3D98}"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58E3587-D592-4A3A-AABF-64E642506919}" type="datetimeFigureOut">
              <a:rPr lang="es-ES" smtClean="0"/>
              <a:t>23/04/2015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2AB2F2-AA92-4D0F-A815-80E70E4E3D98}" type="slidenum">
              <a:rPr lang="es-ES" smtClean="0"/>
              <a:t>‹Nº›</a:t>
            </a:fld>
            <a:endParaRPr lang="es-E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Date Placeholder 4"/>
          <p:cNvSpPr>
            <a:spLocks noGrp="1"/>
          </p:cNvSpPr>
          <p:nvPr>
            <p:ph type="dt" sz="half" idx="10"/>
          </p:nvPr>
        </p:nvSpPr>
        <p:spPr/>
        <p:txBody>
          <a:bodyPr/>
          <a:lstStyle/>
          <a:p>
            <a:fld id="{158E3587-D592-4A3A-AABF-64E642506919}" type="datetimeFigureOut">
              <a:rPr lang="es-ES" smtClean="0"/>
              <a:t>23/04/2015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2AB2F2-AA92-4D0F-A815-80E70E4E3D98}" type="slidenum">
              <a:rPr lang="es-ES" smtClean="0"/>
              <a:t>‹Nº›</a:t>
            </a:fld>
            <a:endParaRPr lang="es-E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58E3587-D592-4A3A-AABF-64E642506919}" type="datetimeFigureOut">
              <a:rPr lang="es-ES" smtClean="0"/>
              <a:t>23/04/2015</a:t>
            </a:fld>
            <a:endParaRPr lang="es-E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s-E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F52AB2F2-AA92-4D0F-A815-80E70E4E3D98}"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49088" y="188640"/>
            <a:ext cx="7772400" cy="658826"/>
          </a:xfrm>
        </p:spPr>
        <p:txBody>
          <a:bodyPr/>
          <a:lstStyle/>
          <a:p>
            <a:r>
              <a:rPr lang="es-AR" b="1" dirty="0" smtClean="0">
                <a:solidFill>
                  <a:schemeClr val="accent6">
                    <a:lumMod val="40000"/>
                    <a:lumOff val="60000"/>
                  </a:schemeClr>
                </a:solidFill>
                <a:latin typeface="Verdana" pitchFamily="34" charset="0"/>
                <a:ea typeface="Verdana" pitchFamily="34" charset="0"/>
                <a:cs typeface="Verdana" pitchFamily="34" charset="0"/>
              </a:rPr>
              <a:t>legislación</a:t>
            </a:r>
            <a:endParaRPr lang="es-ES" b="1" dirty="0">
              <a:solidFill>
                <a:schemeClr val="accent6">
                  <a:lumMod val="40000"/>
                  <a:lumOff val="60000"/>
                </a:schemeClr>
              </a:solidFill>
              <a:latin typeface="Verdana" pitchFamily="34" charset="0"/>
              <a:ea typeface="Verdana" pitchFamily="34" charset="0"/>
              <a:cs typeface="Verdana" pitchFamily="34" charset="0"/>
            </a:endParaRPr>
          </a:p>
        </p:txBody>
      </p:sp>
      <p:sp>
        <p:nvSpPr>
          <p:cNvPr id="3" name="2 Subtítulo"/>
          <p:cNvSpPr>
            <a:spLocks noGrp="1"/>
          </p:cNvSpPr>
          <p:nvPr>
            <p:ph type="subTitle" idx="1"/>
          </p:nvPr>
        </p:nvSpPr>
        <p:spPr>
          <a:xfrm>
            <a:off x="251520" y="1988840"/>
            <a:ext cx="4608512" cy="2880320"/>
          </a:xfrm>
        </p:spPr>
        <p:txBody>
          <a:bodyPr>
            <a:normAutofit/>
          </a:bodyPr>
          <a:lstStyle/>
          <a:p>
            <a:r>
              <a:rPr lang="es-AR" dirty="0" smtClean="0">
                <a:solidFill>
                  <a:schemeClr val="tx1"/>
                </a:solidFill>
                <a:latin typeface="Verdana" pitchFamily="34" charset="0"/>
                <a:ea typeface="Verdana" pitchFamily="34" charset="0"/>
                <a:cs typeface="Verdana" pitchFamily="34" charset="0"/>
              </a:rPr>
              <a:t>Desde 1945 hasta el año </a:t>
            </a:r>
            <a:r>
              <a:rPr lang="es-AR" dirty="0" smtClean="0">
                <a:solidFill>
                  <a:schemeClr val="tx1"/>
                </a:solidFill>
                <a:latin typeface="Verdana" pitchFamily="34" charset="0"/>
                <a:ea typeface="Verdana" pitchFamily="34" charset="0"/>
                <a:cs typeface="Verdana" pitchFamily="34" charset="0"/>
              </a:rPr>
              <a:t>2000 la actividad de venta y distribución de diarios y revistas se rigió por ley nacional:</a:t>
            </a:r>
            <a:endParaRPr lang="es-AR" dirty="0" smtClean="0">
              <a:solidFill>
                <a:schemeClr val="tx1"/>
              </a:solidFill>
              <a:latin typeface="Verdana" pitchFamily="34" charset="0"/>
              <a:ea typeface="Verdana" pitchFamily="34" charset="0"/>
              <a:cs typeface="Verdana" pitchFamily="34" charset="0"/>
            </a:endParaRPr>
          </a:p>
          <a:p>
            <a:r>
              <a:rPr lang="es-AR" dirty="0" smtClean="0">
                <a:solidFill>
                  <a:schemeClr val="accent6">
                    <a:lumMod val="40000"/>
                    <a:lumOff val="60000"/>
                  </a:schemeClr>
                </a:solidFill>
                <a:latin typeface="Verdana" pitchFamily="34" charset="0"/>
                <a:ea typeface="Verdana" pitchFamily="34" charset="0"/>
                <a:cs typeface="Verdana" pitchFamily="34" charset="0"/>
              </a:rPr>
              <a:t>Protegía a </a:t>
            </a:r>
            <a:r>
              <a:rPr lang="es-AR" dirty="0" smtClean="0">
                <a:solidFill>
                  <a:schemeClr val="accent6">
                    <a:lumMod val="40000"/>
                    <a:lumOff val="60000"/>
                  </a:schemeClr>
                </a:solidFill>
                <a:latin typeface="Verdana" pitchFamily="34" charset="0"/>
                <a:ea typeface="Verdana" pitchFamily="34" charset="0"/>
                <a:cs typeface="Verdana" pitchFamily="34" charset="0"/>
              </a:rPr>
              <a:t>canillitas y editores independientes: los más débiles de la </a:t>
            </a:r>
            <a:r>
              <a:rPr lang="es-AR" dirty="0" smtClean="0">
                <a:solidFill>
                  <a:schemeClr val="accent6">
                    <a:lumMod val="40000"/>
                    <a:lumOff val="60000"/>
                  </a:schemeClr>
                </a:solidFill>
                <a:latin typeface="Verdana" pitchFamily="34" charset="0"/>
                <a:ea typeface="Verdana" pitchFamily="34" charset="0"/>
                <a:cs typeface="Verdana" pitchFamily="34" charset="0"/>
              </a:rPr>
              <a:t>cadena.</a:t>
            </a:r>
            <a:endParaRPr lang="es-AR" dirty="0" smtClean="0">
              <a:solidFill>
                <a:schemeClr val="accent6">
                  <a:lumMod val="40000"/>
                  <a:lumOff val="60000"/>
                </a:schemeClr>
              </a:solidFill>
              <a:latin typeface="Verdana" pitchFamily="34" charset="0"/>
              <a:ea typeface="Verdana" pitchFamily="34" charset="0"/>
              <a:cs typeface="Verdana" pitchFamily="34" charset="0"/>
            </a:endParaRPr>
          </a:p>
        </p:txBody>
      </p:sp>
      <p:sp>
        <p:nvSpPr>
          <p:cNvPr id="4" name="3 CuadroTexto"/>
          <p:cNvSpPr txBox="1"/>
          <p:nvPr/>
        </p:nvSpPr>
        <p:spPr>
          <a:xfrm>
            <a:off x="5712083" y="1484784"/>
            <a:ext cx="2952328" cy="5078313"/>
          </a:xfrm>
          <a:prstGeom prst="rect">
            <a:avLst/>
          </a:prstGeom>
          <a:noFill/>
        </p:spPr>
        <p:txBody>
          <a:bodyPr wrap="square" rtlCol="0">
            <a:spAutoFit/>
          </a:bodyPr>
          <a:lstStyle/>
          <a:p>
            <a:r>
              <a:rPr lang="es-ES" dirty="0" smtClean="0"/>
              <a:t>«Las </a:t>
            </a:r>
            <a:r>
              <a:rPr lang="es-ES" dirty="0"/>
              <a:t>dificultades que suscita la reglamentación de esta actividad en razón de prácticas arraigadas y de intereses contrapuestos aconsejan proceder por etapas a la aplicación de un régimen integral de protección, pero en ninguna forma justifica la despreocupación del poder público en la solución de un problema que es forzoso afrontar como parte de una política social tendiente al amparo de las clases más débiles»</a:t>
            </a:r>
            <a:endParaRPr lang="es-AR" dirty="0">
              <a:latin typeface="Verdana" pitchFamily="34" charset="0"/>
              <a:ea typeface="Verdana" pitchFamily="34" charset="0"/>
              <a:cs typeface="Verdana" pitchFamily="34" charset="0"/>
            </a:endParaRPr>
          </a:p>
          <a:p>
            <a:endParaRPr lang="es-ES" dirty="0">
              <a:latin typeface="Verdana" pitchFamily="34" charset="0"/>
              <a:ea typeface="Verdana" pitchFamily="34" charset="0"/>
              <a:cs typeface="Verdana" pitchFamily="34" charset="0"/>
            </a:endParaRPr>
          </a:p>
        </p:txBody>
      </p:sp>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755" y="61286"/>
            <a:ext cx="620656" cy="620656"/>
          </a:xfrm>
          <a:prstGeom prst="rect">
            <a:avLst/>
          </a:prstGeom>
        </p:spPr>
      </p:pic>
    </p:spTree>
    <p:extLst>
      <p:ext uri="{BB962C8B-B14F-4D97-AF65-F5344CB8AC3E}">
        <p14:creationId xmlns:p14="http://schemas.microsoft.com/office/powerpoint/2010/main" val="1740245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73880" y="332656"/>
            <a:ext cx="7772400" cy="893961"/>
          </a:xfrm>
        </p:spPr>
        <p:txBody>
          <a:bodyPr/>
          <a:lstStyle/>
          <a:p>
            <a:r>
              <a:rPr lang="es-AR" b="1" dirty="0" smtClean="0">
                <a:solidFill>
                  <a:schemeClr val="accent6">
                    <a:lumMod val="40000"/>
                    <a:lumOff val="60000"/>
                  </a:schemeClr>
                </a:solidFill>
                <a:latin typeface="Verdana" pitchFamily="34" charset="0"/>
                <a:ea typeface="Verdana" pitchFamily="34" charset="0"/>
                <a:cs typeface="Verdana" pitchFamily="34" charset="0"/>
              </a:rPr>
              <a:t>2. Creación de deudas</a:t>
            </a:r>
            <a:endParaRPr lang="es-ES" b="1" dirty="0">
              <a:solidFill>
                <a:schemeClr val="accent6">
                  <a:lumMod val="40000"/>
                  <a:lumOff val="60000"/>
                </a:schemeClr>
              </a:solidFill>
              <a:latin typeface="Verdana" pitchFamily="34" charset="0"/>
              <a:ea typeface="Verdana" pitchFamily="34" charset="0"/>
              <a:cs typeface="Verdana" pitchFamily="34" charset="0"/>
            </a:endParaRPr>
          </a:p>
        </p:txBody>
      </p:sp>
      <p:sp>
        <p:nvSpPr>
          <p:cNvPr id="3" name="2 Subtítulo"/>
          <p:cNvSpPr>
            <a:spLocks noGrp="1"/>
          </p:cNvSpPr>
          <p:nvPr>
            <p:ph type="subTitle" idx="1"/>
          </p:nvPr>
        </p:nvSpPr>
        <p:spPr>
          <a:xfrm>
            <a:off x="107504" y="2276872"/>
            <a:ext cx="4752528" cy="2304256"/>
          </a:xfrm>
        </p:spPr>
        <p:txBody>
          <a:bodyPr>
            <a:normAutofit/>
          </a:bodyPr>
          <a:lstStyle/>
          <a:p>
            <a:r>
              <a:rPr lang="es-AR" dirty="0" smtClean="0">
                <a:solidFill>
                  <a:schemeClr val="tx1"/>
                </a:solidFill>
                <a:latin typeface="Verdana" pitchFamily="34" charset="0"/>
                <a:ea typeface="Verdana" pitchFamily="34" charset="0"/>
                <a:cs typeface="Verdana" pitchFamily="34" charset="0"/>
              </a:rPr>
              <a:t>La suba de precios fue acompañada por la aparición de una supuesta deuda surgida del prorrateo del déficit del Centro de Distribución (</a:t>
            </a:r>
            <a:r>
              <a:rPr lang="es-AR" dirty="0" err="1" smtClean="0">
                <a:solidFill>
                  <a:schemeClr val="tx1"/>
                </a:solidFill>
                <a:latin typeface="Verdana" pitchFamily="34" charset="0"/>
                <a:ea typeface="Verdana" pitchFamily="34" charset="0"/>
                <a:cs typeface="Verdana" pitchFamily="34" charset="0"/>
              </a:rPr>
              <a:t>Rediaf</a:t>
            </a:r>
            <a:r>
              <a:rPr lang="es-AR" dirty="0" smtClean="0">
                <a:solidFill>
                  <a:schemeClr val="tx1"/>
                </a:solidFill>
                <a:latin typeface="Verdana" pitchFamily="34" charset="0"/>
                <a:ea typeface="Verdana" pitchFamily="34" charset="0"/>
                <a:cs typeface="Verdana" pitchFamily="34" charset="0"/>
              </a:rPr>
              <a:t>).</a:t>
            </a:r>
            <a:endParaRPr lang="es-AR" dirty="0" smtClean="0">
              <a:solidFill>
                <a:schemeClr val="tx1"/>
              </a:solidFill>
              <a:latin typeface="Verdana" pitchFamily="34" charset="0"/>
              <a:ea typeface="Verdana" pitchFamily="34" charset="0"/>
              <a:cs typeface="Verdana" pitchFamily="34" charset="0"/>
            </a:endParaRPr>
          </a:p>
        </p:txBody>
      </p:sp>
      <p:sp>
        <p:nvSpPr>
          <p:cNvPr id="4" name="3 CuadroTexto"/>
          <p:cNvSpPr txBox="1"/>
          <p:nvPr/>
        </p:nvSpPr>
        <p:spPr>
          <a:xfrm>
            <a:off x="5527855" y="3429000"/>
            <a:ext cx="2808312" cy="1569660"/>
          </a:xfrm>
          <a:prstGeom prst="rect">
            <a:avLst/>
          </a:prstGeom>
          <a:noFill/>
        </p:spPr>
        <p:txBody>
          <a:bodyPr wrap="square" rtlCol="0">
            <a:spAutoFit/>
          </a:bodyPr>
          <a:lstStyle/>
          <a:p>
            <a:r>
              <a:rPr lang="es-AR" sz="2400" dirty="0" smtClean="0">
                <a:latin typeface="Verdana" pitchFamily="34" charset="0"/>
                <a:ea typeface="Verdana" pitchFamily="34" charset="0"/>
                <a:cs typeface="Verdana" pitchFamily="34" charset="0"/>
              </a:rPr>
              <a:t>Solo la pagaron </a:t>
            </a:r>
            <a:r>
              <a:rPr lang="es-AR" sz="2400" dirty="0">
                <a:latin typeface="Verdana" pitchFamily="34" charset="0"/>
                <a:ea typeface="Verdana" pitchFamily="34" charset="0"/>
                <a:cs typeface="Verdana" pitchFamily="34" charset="0"/>
              </a:rPr>
              <a:t>(obligados) los editores independientes</a:t>
            </a:r>
            <a:endParaRPr lang="es-ES" sz="2400" dirty="0"/>
          </a:p>
        </p:txBody>
      </p:sp>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97509" y="166344"/>
            <a:ext cx="620656" cy="620656"/>
          </a:xfrm>
          <a:prstGeom prst="rect">
            <a:avLst/>
          </a:prstGeom>
        </p:spPr>
      </p:pic>
    </p:spTree>
    <p:extLst>
      <p:ext uri="{BB962C8B-B14F-4D97-AF65-F5344CB8AC3E}">
        <p14:creationId xmlns:p14="http://schemas.microsoft.com/office/powerpoint/2010/main" val="1918802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36096" y="620688"/>
            <a:ext cx="3477072" cy="5832648"/>
          </a:xfrm>
        </p:spPr>
        <p:txBody>
          <a:bodyPr>
            <a:normAutofit/>
          </a:bodyPr>
          <a:lstStyle/>
          <a:p>
            <a:r>
              <a:rPr lang="es-AR" sz="2700" dirty="0" smtClean="0">
                <a:latin typeface="Verdana" pitchFamily="34" charset="0"/>
                <a:ea typeface="Verdana" pitchFamily="34" charset="0"/>
                <a:cs typeface="Verdana" pitchFamily="34" charset="0"/>
              </a:rPr>
              <a:t>A cobrar por venta: </a:t>
            </a:r>
            <a:r>
              <a:rPr lang="es-AR" b="1" dirty="0" smtClean="0">
                <a:solidFill>
                  <a:schemeClr val="accent6">
                    <a:lumMod val="40000"/>
                    <a:lumOff val="60000"/>
                  </a:schemeClr>
                </a:solidFill>
                <a:latin typeface="Verdana" pitchFamily="34" charset="0"/>
                <a:ea typeface="Verdana" pitchFamily="34" charset="0"/>
                <a:cs typeface="Verdana" pitchFamily="34" charset="0"/>
              </a:rPr>
              <a:t>4.810,94$</a:t>
            </a:r>
            <a:r>
              <a:rPr lang="es-AR" b="1" dirty="0" smtClean="0">
                <a:solidFill>
                  <a:srgbClr val="7030A0"/>
                </a:solidFill>
                <a:latin typeface="Verdana" pitchFamily="34" charset="0"/>
                <a:ea typeface="Verdana" pitchFamily="34" charset="0"/>
                <a:cs typeface="Verdana" pitchFamily="34" charset="0"/>
              </a:rPr>
              <a:t/>
            </a:r>
            <a:br>
              <a:rPr lang="es-AR" b="1" dirty="0" smtClean="0">
                <a:solidFill>
                  <a:srgbClr val="7030A0"/>
                </a:solidFill>
                <a:latin typeface="Verdana" pitchFamily="34" charset="0"/>
                <a:ea typeface="Verdana" pitchFamily="34" charset="0"/>
                <a:cs typeface="Verdana" pitchFamily="34" charset="0"/>
              </a:rPr>
            </a:br>
            <a:r>
              <a:rPr lang="es-AR" dirty="0" smtClean="0">
                <a:latin typeface="Verdana" pitchFamily="34" charset="0"/>
                <a:ea typeface="Verdana" pitchFamily="34" charset="0"/>
                <a:cs typeface="Verdana" pitchFamily="34" charset="0"/>
              </a:rPr>
              <a:t/>
            </a:r>
            <a:br>
              <a:rPr lang="es-AR" dirty="0" smtClean="0">
                <a:latin typeface="Verdana" pitchFamily="34" charset="0"/>
                <a:ea typeface="Verdana" pitchFamily="34" charset="0"/>
                <a:cs typeface="Verdana" pitchFamily="34" charset="0"/>
              </a:rPr>
            </a:br>
            <a:r>
              <a:rPr lang="es-AR" sz="2700" dirty="0" smtClean="0">
                <a:latin typeface="Verdana" pitchFamily="34" charset="0"/>
                <a:ea typeface="Verdana" pitchFamily="34" charset="0"/>
                <a:cs typeface="Verdana" pitchFamily="34" charset="0"/>
              </a:rPr>
              <a:t>A pagar a </a:t>
            </a:r>
            <a:r>
              <a:rPr lang="es-AR" sz="2700" dirty="0" err="1" smtClean="0">
                <a:latin typeface="Verdana" pitchFamily="34" charset="0"/>
                <a:ea typeface="Verdana" pitchFamily="34" charset="0"/>
                <a:cs typeface="Verdana" pitchFamily="34" charset="0"/>
              </a:rPr>
              <a:t>Rediaf</a:t>
            </a:r>
            <a:r>
              <a:rPr lang="es-AR" sz="2700" dirty="0" smtClean="0">
                <a:latin typeface="Verdana" pitchFamily="34" charset="0"/>
                <a:ea typeface="Verdana" pitchFamily="34" charset="0"/>
                <a:cs typeface="Verdana" pitchFamily="34" charset="0"/>
              </a:rPr>
              <a:t>: </a:t>
            </a:r>
            <a:br>
              <a:rPr lang="es-AR" sz="2700" dirty="0" smtClean="0">
                <a:latin typeface="Verdana" pitchFamily="34" charset="0"/>
                <a:ea typeface="Verdana" pitchFamily="34" charset="0"/>
                <a:cs typeface="Verdana" pitchFamily="34" charset="0"/>
              </a:rPr>
            </a:br>
            <a:r>
              <a:rPr lang="es-AR" b="1" dirty="0" smtClean="0">
                <a:solidFill>
                  <a:schemeClr val="accent6">
                    <a:lumMod val="40000"/>
                    <a:lumOff val="60000"/>
                  </a:schemeClr>
                </a:solidFill>
                <a:latin typeface="Verdana" pitchFamily="34" charset="0"/>
                <a:ea typeface="Verdana" pitchFamily="34" charset="0"/>
                <a:cs typeface="Verdana" pitchFamily="34" charset="0"/>
              </a:rPr>
              <a:t>3.494,39$</a:t>
            </a:r>
            <a:r>
              <a:rPr lang="es-AR" b="1" dirty="0" smtClean="0">
                <a:solidFill>
                  <a:srgbClr val="7030A0"/>
                </a:solidFill>
                <a:latin typeface="Verdana" pitchFamily="34" charset="0"/>
                <a:ea typeface="Verdana" pitchFamily="34" charset="0"/>
                <a:cs typeface="Verdana" pitchFamily="34" charset="0"/>
              </a:rPr>
              <a:t/>
            </a:r>
            <a:br>
              <a:rPr lang="es-AR" b="1" dirty="0" smtClean="0">
                <a:solidFill>
                  <a:srgbClr val="7030A0"/>
                </a:solidFill>
                <a:latin typeface="Verdana" pitchFamily="34" charset="0"/>
                <a:ea typeface="Verdana" pitchFamily="34" charset="0"/>
                <a:cs typeface="Verdana" pitchFamily="34" charset="0"/>
              </a:rPr>
            </a:br>
            <a:r>
              <a:rPr lang="es-ES" dirty="0">
                <a:latin typeface="Verdana" pitchFamily="34" charset="0"/>
                <a:ea typeface="Verdana" pitchFamily="34" charset="0"/>
                <a:cs typeface="Verdana" pitchFamily="34" charset="0"/>
              </a:rPr>
              <a:t/>
            </a:r>
            <a:br>
              <a:rPr lang="es-ES" dirty="0">
                <a:latin typeface="Verdana" pitchFamily="34" charset="0"/>
                <a:ea typeface="Verdana" pitchFamily="34" charset="0"/>
                <a:cs typeface="Verdana" pitchFamily="34" charset="0"/>
              </a:rPr>
            </a:br>
            <a:r>
              <a:rPr lang="es-ES" sz="2400" dirty="0" smtClean="0">
                <a:latin typeface="Verdana" pitchFamily="34" charset="0"/>
                <a:ea typeface="Verdana" pitchFamily="34" charset="0"/>
                <a:cs typeface="Verdana" pitchFamily="34" charset="0"/>
              </a:rPr>
              <a:t>Cobra el editor:</a:t>
            </a:r>
            <a:br>
              <a:rPr lang="es-ES" sz="2400" dirty="0" smtClean="0">
                <a:latin typeface="Verdana" pitchFamily="34" charset="0"/>
                <a:ea typeface="Verdana" pitchFamily="34" charset="0"/>
                <a:cs typeface="Verdana" pitchFamily="34" charset="0"/>
              </a:rPr>
            </a:br>
            <a:r>
              <a:rPr lang="es-ES" b="1" dirty="0" smtClean="0">
                <a:solidFill>
                  <a:schemeClr val="accent6">
                    <a:lumMod val="40000"/>
                    <a:lumOff val="60000"/>
                  </a:schemeClr>
                </a:solidFill>
                <a:latin typeface="Verdana" pitchFamily="34" charset="0"/>
                <a:ea typeface="Verdana" pitchFamily="34" charset="0"/>
                <a:cs typeface="Verdana" pitchFamily="34" charset="0"/>
              </a:rPr>
              <a:t>1.316,55 $</a:t>
            </a:r>
            <a:r>
              <a:rPr lang="es-ES" dirty="0" smtClean="0"/>
              <a:t/>
            </a:r>
            <a:br>
              <a:rPr lang="es-ES" dirty="0" smtClean="0"/>
            </a:br>
            <a:endParaRPr lang="es-ES" dirty="0"/>
          </a:p>
        </p:txBody>
      </p:sp>
      <p:pic>
        <p:nvPicPr>
          <p:cNvPr id="3" name="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36712"/>
            <a:ext cx="4028854" cy="5013176"/>
          </a:xfrm>
          <a:prstGeom prst="rect">
            <a:avLst/>
          </a:prstGeom>
        </p:spPr>
      </p:pic>
      <p:sp>
        <p:nvSpPr>
          <p:cNvPr id="4" name="3 CuadroTexto"/>
          <p:cNvSpPr txBox="1"/>
          <p:nvPr/>
        </p:nvSpPr>
        <p:spPr>
          <a:xfrm>
            <a:off x="1527650" y="1772816"/>
            <a:ext cx="2828326" cy="369332"/>
          </a:xfrm>
          <a:prstGeom prst="rect">
            <a:avLst/>
          </a:prstGeom>
          <a:solidFill>
            <a:schemeClr val="tx1"/>
          </a:solidFill>
        </p:spPr>
        <p:txBody>
          <a:bodyPr wrap="square" rtlCol="0">
            <a:spAutoFit/>
          </a:bodyPr>
          <a:lstStyle/>
          <a:p>
            <a:endParaRPr lang="es-ES" dirty="0"/>
          </a:p>
        </p:txBody>
      </p:sp>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216056"/>
            <a:ext cx="620656" cy="620656"/>
          </a:xfrm>
          <a:prstGeom prst="rect">
            <a:avLst/>
          </a:prstGeom>
        </p:spPr>
      </p:pic>
    </p:spTree>
    <p:extLst>
      <p:ext uri="{BB962C8B-B14F-4D97-AF65-F5344CB8AC3E}">
        <p14:creationId xmlns:p14="http://schemas.microsoft.com/office/powerpoint/2010/main" val="3557425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260648"/>
            <a:ext cx="7772400" cy="893961"/>
          </a:xfrm>
        </p:spPr>
        <p:txBody>
          <a:bodyPr/>
          <a:lstStyle/>
          <a:p>
            <a:r>
              <a:rPr lang="es-AR" b="1" dirty="0" smtClean="0">
                <a:solidFill>
                  <a:schemeClr val="accent6">
                    <a:lumMod val="40000"/>
                    <a:lumOff val="60000"/>
                  </a:schemeClr>
                </a:solidFill>
                <a:latin typeface="Verdana" pitchFamily="34" charset="0"/>
                <a:ea typeface="Verdana" pitchFamily="34" charset="0"/>
                <a:cs typeface="Verdana" pitchFamily="34" charset="0"/>
              </a:rPr>
              <a:t>3. la distribución desigual</a:t>
            </a:r>
            <a:endParaRPr lang="es-ES" b="1" dirty="0">
              <a:solidFill>
                <a:schemeClr val="accent6">
                  <a:lumMod val="40000"/>
                  <a:lumOff val="60000"/>
                </a:schemeClr>
              </a:solidFill>
              <a:latin typeface="Verdana" pitchFamily="34" charset="0"/>
              <a:ea typeface="Verdana" pitchFamily="34" charset="0"/>
              <a:cs typeface="Verdana" pitchFamily="34" charset="0"/>
            </a:endParaRPr>
          </a:p>
        </p:txBody>
      </p:sp>
      <p:sp>
        <p:nvSpPr>
          <p:cNvPr id="3" name="2 Subtítulo"/>
          <p:cNvSpPr>
            <a:spLocks noGrp="1"/>
          </p:cNvSpPr>
          <p:nvPr>
            <p:ph type="subTitle" idx="1"/>
          </p:nvPr>
        </p:nvSpPr>
        <p:spPr>
          <a:xfrm>
            <a:off x="611560" y="2204864"/>
            <a:ext cx="3960440" cy="3312368"/>
          </a:xfrm>
        </p:spPr>
        <p:txBody>
          <a:bodyPr>
            <a:normAutofit/>
          </a:bodyPr>
          <a:lstStyle/>
          <a:p>
            <a:endParaRPr lang="es-AR" dirty="0" smtClean="0">
              <a:solidFill>
                <a:schemeClr val="tx1"/>
              </a:solidFill>
              <a:latin typeface="Verdana" pitchFamily="34" charset="0"/>
              <a:ea typeface="Verdana" pitchFamily="34" charset="0"/>
              <a:cs typeface="Verdana" pitchFamily="34" charset="0"/>
            </a:endParaRPr>
          </a:p>
          <a:p>
            <a:r>
              <a:rPr lang="es-AR" dirty="0" smtClean="0">
                <a:solidFill>
                  <a:schemeClr val="tx1"/>
                </a:solidFill>
                <a:latin typeface="Verdana" pitchFamily="34" charset="0"/>
                <a:ea typeface="Verdana" pitchFamily="34" charset="0"/>
                <a:cs typeface="Verdana" pitchFamily="34" charset="0"/>
              </a:rPr>
              <a:t>También </a:t>
            </a:r>
            <a:r>
              <a:rPr lang="es-AR" dirty="0" smtClean="0">
                <a:solidFill>
                  <a:schemeClr val="tx1"/>
                </a:solidFill>
                <a:latin typeface="Verdana" pitchFamily="34" charset="0"/>
                <a:ea typeface="Verdana" pitchFamily="34" charset="0"/>
                <a:cs typeface="Verdana" pitchFamily="34" charset="0"/>
              </a:rPr>
              <a:t>fue </a:t>
            </a:r>
            <a:r>
              <a:rPr lang="es-AR" dirty="0" smtClean="0">
                <a:solidFill>
                  <a:schemeClr val="tx1"/>
                </a:solidFill>
                <a:latin typeface="Verdana" pitchFamily="34" charset="0"/>
                <a:ea typeface="Verdana" pitchFamily="34" charset="0"/>
                <a:cs typeface="Verdana" pitchFamily="34" charset="0"/>
              </a:rPr>
              <a:t>creciendo la tendencia a una distribución insuficiente, deficitaria y desigual.</a:t>
            </a:r>
          </a:p>
        </p:txBody>
      </p:sp>
      <p:sp>
        <p:nvSpPr>
          <p:cNvPr id="5" name="4 CuadroTexto"/>
          <p:cNvSpPr txBox="1"/>
          <p:nvPr/>
        </p:nvSpPr>
        <p:spPr>
          <a:xfrm>
            <a:off x="5220072" y="1988840"/>
            <a:ext cx="3384376" cy="4247317"/>
          </a:xfrm>
          <a:prstGeom prst="rect">
            <a:avLst/>
          </a:prstGeom>
          <a:noFill/>
        </p:spPr>
        <p:txBody>
          <a:bodyPr wrap="square" rtlCol="0">
            <a:spAutoFit/>
          </a:bodyPr>
          <a:lstStyle/>
          <a:p>
            <a:r>
              <a:rPr lang="es-ES" b="1" dirty="0">
                <a:latin typeface="Verdana" pitchFamily="34" charset="0"/>
                <a:ea typeface="Verdana" pitchFamily="34" charset="0"/>
                <a:cs typeface="Verdana" pitchFamily="34" charset="0"/>
              </a:rPr>
              <a:t>Muestra recogida </a:t>
            </a:r>
            <a:r>
              <a:rPr lang="es-ES" b="1" dirty="0" smtClean="0">
                <a:latin typeface="Verdana" pitchFamily="34" charset="0"/>
                <a:ea typeface="Verdana" pitchFamily="34" charset="0"/>
                <a:cs typeface="Verdana" pitchFamily="34" charset="0"/>
              </a:rPr>
              <a:t>por </a:t>
            </a:r>
            <a:r>
              <a:rPr lang="es-ES" b="1" dirty="0" err="1" smtClean="0">
                <a:latin typeface="Verdana" pitchFamily="34" charset="0"/>
                <a:ea typeface="Verdana" pitchFamily="34" charset="0"/>
                <a:cs typeface="Verdana" pitchFamily="34" charset="0"/>
              </a:rPr>
              <a:t>Arecia</a:t>
            </a:r>
            <a:r>
              <a:rPr lang="es-ES" b="1" dirty="0">
                <a:latin typeface="Verdana" pitchFamily="34" charset="0"/>
                <a:ea typeface="Verdana" pitchFamily="34" charset="0"/>
                <a:cs typeface="Verdana" pitchFamily="34" charset="0"/>
              </a:rPr>
              <a:t> </a:t>
            </a:r>
            <a:r>
              <a:rPr lang="es-ES" b="1" dirty="0" smtClean="0">
                <a:latin typeface="Verdana" pitchFamily="34" charset="0"/>
                <a:ea typeface="Verdana" pitchFamily="34" charset="0"/>
                <a:cs typeface="Verdana" pitchFamily="34" charset="0"/>
              </a:rPr>
              <a:t>sobre revistas asociadas:</a:t>
            </a:r>
          </a:p>
          <a:p>
            <a:endParaRPr lang="es-ES" b="1" dirty="0" smtClean="0">
              <a:latin typeface="Verdana" pitchFamily="34" charset="0"/>
              <a:ea typeface="Verdana" pitchFamily="34" charset="0"/>
              <a:cs typeface="Verdana" pitchFamily="34" charset="0"/>
            </a:endParaRPr>
          </a:p>
          <a:p>
            <a:r>
              <a:rPr lang="es-ES" b="1" dirty="0" smtClean="0">
                <a:latin typeface="Verdana" pitchFamily="34" charset="0"/>
                <a:ea typeface="Verdana" pitchFamily="34" charset="0"/>
                <a:cs typeface="Verdana" pitchFamily="34" charset="0"/>
              </a:rPr>
              <a:t>primera </a:t>
            </a:r>
            <a:r>
              <a:rPr lang="es-ES" b="1" dirty="0">
                <a:latin typeface="Verdana" pitchFamily="34" charset="0"/>
                <a:ea typeface="Verdana" pitchFamily="34" charset="0"/>
                <a:cs typeface="Verdana" pitchFamily="34" charset="0"/>
              </a:rPr>
              <a:t>semana de </a:t>
            </a:r>
            <a:r>
              <a:rPr lang="es-ES" b="1" dirty="0">
                <a:solidFill>
                  <a:schemeClr val="accent6">
                    <a:lumMod val="40000"/>
                    <a:lumOff val="60000"/>
                  </a:schemeClr>
                </a:solidFill>
                <a:latin typeface="Verdana" pitchFamily="34" charset="0"/>
                <a:ea typeface="Verdana" pitchFamily="34" charset="0"/>
                <a:cs typeface="Verdana" pitchFamily="34" charset="0"/>
              </a:rPr>
              <a:t>diciembre de 2013</a:t>
            </a:r>
          </a:p>
          <a:p>
            <a:endParaRPr lang="es-ES" b="1" dirty="0">
              <a:latin typeface="Verdana" pitchFamily="34" charset="0"/>
              <a:ea typeface="Verdana" pitchFamily="34" charset="0"/>
              <a:cs typeface="Verdana" pitchFamily="34" charset="0"/>
            </a:endParaRPr>
          </a:p>
          <a:p>
            <a:r>
              <a:rPr lang="es-ES" b="1" dirty="0">
                <a:latin typeface="Verdana" pitchFamily="34" charset="0"/>
                <a:ea typeface="Verdana" pitchFamily="34" charset="0"/>
                <a:cs typeface="Verdana" pitchFamily="34" charset="0"/>
              </a:rPr>
              <a:t>No reciben:   </a:t>
            </a:r>
            <a:r>
              <a:rPr lang="es-ES" b="1" dirty="0">
                <a:solidFill>
                  <a:schemeClr val="accent6">
                    <a:lumMod val="40000"/>
                    <a:lumOff val="60000"/>
                  </a:schemeClr>
                </a:solidFill>
                <a:latin typeface="Verdana" pitchFamily="34" charset="0"/>
                <a:ea typeface="Verdana" pitchFamily="34" charset="0"/>
                <a:cs typeface="Verdana" pitchFamily="34" charset="0"/>
              </a:rPr>
              <a:t>23%</a:t>
            </a:r>
          </a:p>
          <a:p>
            <a:r>
              <a:rPr lang="es-ES" b="1" dirty="0">
                <a:latin typeface="Verdana" pitchFamily="34" charset="0"/>
                <a:ea typeface="Verdana" pitchFamily="34" charset="0"/>
                <a:cs typeface="Verdana" pitchFamily="34" charset="0"/>
              </a:rPr>
              <a:t>Quieren más: </a:t>
            </a:r>
            <a:r>
              <a:rPr lang="es-ES" b="1" dirty="0">
                <a:solidFill>
                  <a:schemeClr val="accent6">
                    <a:lumMod val="40000"/>
                    <a:lumOff val="60000"/>
                  </a:schemeClr>
                </a:solidFill>
                <a:latin typeface="Verdana" pitchFamily="34" charset="0"/>
                <a:ea typeface="Verdana" pitchFamily="34" charset="0"/>
                <a:cs typeface="Verdana" pitchFamily="34" charset="0"/>
              </a:rPr>
              <a:t>20%</a:t>
            </a:r>
          </a:p>
          <a:p>
            <a:endParaRPr lang="es-ES" b="1" dirty="0">
              <a:latin typeface="Verdana" pitchFamily="34" charset="0"/>
              <a:ea typeface="Verdana" pitchFamily="34" charset="0"/>
              <a:cs typeface="Verdana" pitchFamily="34" charset="0"/>
            </a:endParaRPr>
          </a:p>
          <a:p>
            <a:r>
              <a:rPr lang="es-ES" b="1" dirty="0" smtClean="0">
                <a:latin typeface="Verdana" pitchFamily="34" charset="0"/>
                <a:ea typeface="Verdana" pitchFamily="34" charset="0"/>
                <a:cs typeface="Verdana" pitchFamily="34" charset="0"/>
              </a:rPr>
              <a:t>primera </a:t>
            </a:r>
            <a:r>
              <a:rPr lang="es-ES" b="1" dirty="0">
                <a:latin typeface="Verdana" pitchFamily="34" charset="0"/>
                <a:ea typeface="Verdana" pitchFamily="34" charset="0"/>
                <a:cs typeface="Verdana" pitchFamily="34" charset="0"/>
              </a:rPr>
              <a:t>semana de </a:t>
            </a:r>
            <a:r>
              <a:rPr lang="es-ES" b="1" dirty="0">
                <a:solidFill>
                  <a:schemeClr val="accent6">
                    <a:lumMod val="40000"/>
                    <a:lumOff val="60000"/>
                  </a:schemeClr>
                </a:solidFill>
                <a:latin typeface="Verdana" pitchFamily="34" charset="0"/>
                <a:ea typeface="Verdana" pitchFamily="34" charset="0"/>
                <a:cs typeface="Verdana" pitchFamily="34" charset="0"/>
              </a:rPr>
              <a:t>noviembre de 2014</a:t>
            </a:r>
          </a:p>
          <a:p>
            <a:r>
              <a:rPr lang="es-ES" b="1" dirty="0">
                <a:latin typeface="Verdana" pitchFamily="34" charset="0"/>
                <a:ea typeface="Verdana" pitchFamily="34" charset="0"/>
                <a:cs typeface="Verdana" pitchFamily="34" charset="0"/>
              </a:rPr>
              <a:t> </a:t>
            </a:r>
          </a:p>
          <a:p>
            <a:r>
              <a:rPr lang="es-ES" b="1" dirty="0">
                <a:latin typeface="Verdana" pitchFamily="34" charset="0"/>
                <a:ea typeface="Verdana" pitchFamily="34" charset="0"/>
                <a:cs typeface="Verdana" pitchFamily="34" charset="0"/>
              </a:rPr>
              <a:t>No reciben:   </a:t>
            </a:r>
            <a:r>
              <a:rPr lang="es-ES" b="1" dirty="0">
                <a:solidFill>
                  <a:schemeClr val="accent6">
                    <a:lumMod val="40000"/>
                    <a:lumOff val="60000"/>
                  </a:schemeClr>
                </a:solidFill>
                <a:latin typeface="Verdana" pitchFamily="34" charset="0"/>
                <a:ea typeface="Verdana" pitchFamily="34" charset="0"/>
                <a:cs typeface="Verdana" pitchFamily="34" charset="0"/>
              </a:rPr>
              <a:t>46%</a:t>
            </a:r>
          </a:p>
          <a:p>
            <a:r>
              <a:rPr lang="es-ES" b="1" dirty="0">
                <a:latin typeface="Verdana" pitchFamily="34" charset="0"/>
                <a:ea typeface="Verdana" pitchFamily="34" charset="0"/>
                <a:cs typeface="Verdana" pitchFamily="34" charset="0"/>
              </a:rPr>
              <a:t>Quieren más: </a:t>
            </a:r>
            <a:r>
              <a:rPr lang="es-ES" b="1" dirty="0">
                <a:solidFill>
                  <a:schemeClr val="accent6">
                    <a:lumMod val="40000"/>
                    <a:lumOff val="60000"/>
                  </a:schemeClr>
                </a:solidFill>
                <a:latin typeface="Verdana" pitchFamily="34" charset="0"/>
                <a:ea typeface="Verdana" pitchFamily="34" charset="0"/>
                <a:cs typeface="Verdana" pitchFamily="34" charset="0"/>
              </a:rPr>
              <a:t>69%</a:t>
            </a:r>
            <a:endParaRPr lang="es-ES" b="1" dirty="0">
              <a:solidFill>
                <a:schemeClr val="accent6">
                  <a:lumMod val="40000"/>
                  <a:lumOff val="60000"/>
                </a:schemeClr>
              </a:solidFill>
              <a:latin typeface="Verdana" pitchFamily="34" charset="0"/>
              <a:ea typeface="Verdana" pitchFamily="34" charset="0"/>
              <a:cs typeface="Verdana" pitchFamily="34" charset="0"/>
            </a:endParaRPr>
          </a:p>
        </p:txBody>
      </p:sp>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3792" y="166344"/>
            <a:ext cx="620656" cy="620656"/>
          </a:xfrm>
          <a:prstGeom prst="rect">
            <a:avLst/>
          </a:prstGeom>
        </p:spPr>
      </p:pic>
    </p:spTree>
    <p:extLst>
      <p:ext uri="{BB962C8B-B14F-4D97-AF65-F5344CB8AC3E}">
        <p14:creationId xmlns:p14="http://schemas.microsoft.com/office/powerpoint/2010/main" val="1303619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1916832"/>
            <a:ext cx="8305800" cy="2304256"/>
          </a:xfrm>
        </p:spPr>
        <p:txBody>
          <a:bodyPr>
            <a:normAutofit fontScale="90000"/>
          </a:bodyPr>
          <a:lstStyle/>
          <a:p>
            <a:r>
              <a:rPr lang="es-AR" dirty="0" smtClean="0"/>
              <a:t>Las tres estrategias sincronizadas dejaron a canillitas y editores independientes en una situación crítica y sin posibilidad de reclamar ante la justicia por estas maniobras, dado el marco regulatorio otorgado por el decreto vigente.</a:t>
            </a:r>
            <a:endParaRPr lang="es-ES" dirty="0"/>
          </a:p>
        </p:txBody>
      </p:sp>
      <p:sp>
        <p:nvSpPr>
          <p:cNvPr id="5" name="4 Rectángulo"/>
          <p:cNvSpPr/>
          <p:nvPr/>
        </p:nvSpPr>
        <p:spPr>
          <a:xfrm>
            <a:off x="179512" y="4880570"/>
            <a:ext cx="8784976" cy="923330"/>
          </a:xfrm>
          <a:prstGeom prst="rect">
            <a:avLst/>
          </a:prstGeom>
        </p:spPr>
        <p:txBody>
          <a:bodyPr wrap="square">
            <a:spAutoFit/>
          </a:bodyPr>
          <a:lstStyle/>
          <a:p>
            <a:pPr algn="ctr"/>
            <a:r>
              <a:rPr lang="es-AR" dirty="0" smtClean="0">
                <a:solidFill>
                  <a:srgbClr val="FFC000"/>
                </a:solidFill>
                <a:latin typeface="Adobe Gothic Std B" pitchFamily="34" charset="-128"/>
                <a:ea typeface="Adobe Gothic Std B" pitchFamily="34" charset="-128"/>
              </a:rPr>
              <a:t>La Asociación de Revistas Culturales Independientes de Argentina exige tres medidas urgentes para terminar con la concentración de la prensa gráfica y para garantizar el pleno ejercicio de la libertad de expresión:</a:t>
            </a:r>
            <a:endParaRPr lang="es-ES" dirty="0"/>
          </a:p>
        </p:txBody>
      </p:sp>
    </p:spTree>
    <p:extLst>
      <p:ext uri="{BB962C8B-B14F-4D97-AF65-F5344CB8AC3E}">
        <p14:creationId xmlns:p14="http://schemas.microsoft.com/office/powerpoint/2010/main" val="3619131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287338" y="188913"/>
            <a:ext cx="8856662" cy="1470025"/>
          </a:xfrm>
        </p:spPr>
        <p:txBody>
          <a:bodyPr>
            <a:normAutofit/>
          </a:bodyPr>
          <a:lstStyle/>
          <a:p>
            <a:pPr algn="ctr"/>
            <a:r>
              <a:rPr lang="es-AR" dirty="0" smtClean="0">
                <a:solidFill>
                  <a:schemeClr val="accent6">
                    <a:lumMod val="40000"/>
                    <a:lumOff val="60000"/>
                  </a:schemeClr>
                </a:solidFill>
                <a:latin typeface="Adobe Gothic Std B" pitchFamily="34" charset="-128"/>
                <a:ea typeface="Adobe Gothic Std B" pitchFamily="34" charset="-128"/>
              </a:rPr>
              <a:t>Para democratizar el mercado de venta y distribución de diarios y revistas</a:t>
            </a:r>
            <a:endParaRPr lang="es-ES" dirty="0">
              <a:solidFill>
                <a:schemeClr val="accent6">
                  <a:lumMod val="40000"/>
                  <a:lumOff val="60000"/>
                </a:schemeClr>
              </a:solidFill>
              <a:latin typeface="Adobe Gothic Std B" pitchFamily="34" charset="-128"/>
              <a:ea typeface="Adobe Gothic Std B" pitchFamily="34" charset="-128"/>
            </a:endParaRPr>
          </a:p>
        </p:txBody>
      </p:sp>
      <p:sp>
        <p:nvSpPr>
          <p:cNvPr id="4" name="3 CuadroTexto"/>
          <p:cNvSpPr txBox="1"/>
          <p:nvPr/>
        </p:nvSpPr>
        <p:spPr>
          <a:xfrm>
            <a:off x="971600" y="1564243"/>
            <a:ext cx="7272808" cy="4801314"/>
          </a:xfrm>
          <a:prstGeom prst="rect">
            <a:avLst/>
          </a:prstGeom>
          <a:noFill/>
        </p:spPr>
        <p:txBody>
          <a:bodyPr wrap="square" rtlCol="0">
            <a:spAutoFit/>
          </a:bodyPr>
          <a:lstStyle/>
          <a:p>
            <a:endParaRPr lang="es-AR" dirty="0" smtClean="0"/>
          </a:p>
          <a:p>
            <a:r>
              <a:rPr lang="es-AR" sz="3200" dirty="0" smtClean="0"/>
              <a:t>Exigimos:</a:t>
            </a:r>
          </a:p>
          <a:p>
            <a:pPr marL="342900" indent="-342900">
              <a:buFont typeface="Arial" pitchFamily="34" charset="0"/>
              <a:buChar char="•"/>
            </a:pPr>
            <a:r>
              <a:rPr lang="es-AR" sz="3200" dirty="0" smtClean="0"/>
              <a:t>Derogación del decreto 1025 que consagra la concentración corporativa en la prensa gráfica.</a:t>
            </a:r>
          </a:p>
          <a:p>
            <a:pPr marL="342900" indent="-342900">
              <a:buFont typeface="Arial" pitchFamily="34" charset="0"/>
              <a:buChar char="•"/>
            </a:pPr>
            <a:r>
              <a:rPr lang="es-AR" sz="3200" dirty="0" smtClean="0"/>
              <a:t>Aprobación de la Ley de Fomento a las revistas culturales independientes y </a:t>
            </a:r>
            <a:r>
              <a:rPr lang="es-AR" sz="3200" dirty="0" err="1" smtClean="0"/>
              <a:t>autogestivas</a:t>
            </a:r>
            <a:endParaRPr lang="es-AR" sz="3200" dirty="0" smtClean="0"/>
          </a:p>
          <a:p>
            <a:pPr marL="342900" indent="-342900">
              <a:buFont typeface="Arial" pitchFamily="34" charset="0"/>
              <a:buChar char="•"/>
            </a:pPr>
            <a:r>
              <a:rPr lang="es-AR" sz="3200" dirty="0" smtClean="0"/>
              <a:t>Aprobación de la Ley de Regulación del régimen laboral de canillitas</a:t>
            </a:r>
            <a:endParaRPr lang="es-ES" sz="3200" dirty="0"/>
          </a:p>
        </p:txBody>
      </p:sp>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408" y="5949280"/>
            <a:ext cx="620656" cy="620656"/>
          </a:xfrm>
          <a:prstGeom prst="rect">
            <a:avLst/>
          </a:prstGeom>
        </p:spPr>
      </p:pic>
    </p:spTree>
    <p:extLst>
      <p:ext uri="{BB962C8B-B14F-4D97-AF65-F5344CB8AC3E}">
        <p14:creationId xmlns:p14="http://schemas.microsoft.com/office/powerpoint/2010/main" val="1302816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8600" y="2060848"/>
            <a:ext cx="4419600" cy="2520280"/>
          </a:xfrm>
        </p:spPr>
        <p:txBody>
          <a:bodyPr>
            <a:normAutofit/>
          </a:bodyPr>
          <a:lstStyle/>
          <a:p>
            <a:pPr algn="ctr"/>
            <a:r>
              <a:rPr lang="es-AR" sz="2400" cap="all" dirty="0" smtClean="0">
                <a:latin typeface="Verdana" pitchFamily="34" charset="0"/>
                <a:ea typeface="Verdana" pitchFamily="34" charset="0"/>
                <a:cs typeface="Verdana" pitchFamily="34" charset="0"/>
              </a:rPr>
              <a:t>Tres medidas urgentes para democratizar el mercado de venta y distribución de la prensa gráfica</a:t>
            </a:r>
            <a:endParaRPr lang="es-ES" sz="2400" cap="all" dirty="0">
              <a:latin typeface="Verdana" pitchFamily="34" charset="0"/>
              <a:ea typeface="Verdana" pitchFamily="34" charset="0"/>
              <a:cs typeface="Verdana" pitchFamily="34" charset="0"/>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4088" y="1844824"/>
            <a:ext cx="3158112" cy="3158112"/>
          </a:xfrm>
          <a:prstGeom prst="rect">
            <a:avLst/>
          </a:prstGeom>
        </p:spPr>
      </p:pic>
    </p:spTree>
    <p:extLst>
      <p:ext uri="{BB962C8B-B14F-4D97-AF65-F5344CB8AC3E}">
        <p14:creationId xmlns:p14="http://schemas.microsoft.com/office/powerpoint/2010/main" val="162487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465" y="156884"/>
            <a:ext cx="8239388" cy="943673"/>
          </a:xfrm>
        </p:spPr>
        <p:txBody>
          <a:bodyPr>
            <a:normAutofit/>
          </a:bodyPr>
          <a:lstStyle/>
          <a:p>
            <a:r>
              <a:rPr lang="es-AR" sz="2800" b="1" dirty="0" smtClean="0">
                <a:solidFill>
                  <a:schemeClr val="accent6">
                    <a:lumMod val="40000"/>
                    <a:lumOff val="60000"/>
                  </a:schemeClr>
                </a:solidFill>
                <a:latin typeface="Verdana" pitchFamily="34" charset="0"/>
                <a:ea typeface="Verdana" pitchFamily="34" charset="0"/>
                <a:cs typeface="Verdana" pitchFamily="34" charset="0"/>
              </a:rPr>
              <a:t>Lo que rige hoy: la ley del más fuerte</a:t>
            </a:r>
            <a:endParaRPr lang="es-ES" sz="2800" b="1" dirty="0">
              <a:solidFill>
                <a:schemeClr val="accent6">
                  <a:lumMod val="40000"/>
                  <a:lumOff val="60000"/>
                </a:schemeClr>
              </a:solidFill>
              <a:latin typeface="Verdana" pitchFamily="34" charset="0"/>
              <a:ea typeface="Verdana" pitchFamily="34" charset="0"/>
              <a:cs typeface="Verdana" pitchFamily="34" charset="0"/>
            </a:endParaRPr>
          </a:p>
        </p:txBody>
      </p:sp>
      <p:sp>
        <p:nvSpPr>
          <p:cNvPr id="3" name="2 Subtítulo"/>
          <p:cNvSpPr>
            <a:spLocks noGrp="1"/>
          </p:cNvSpPr>
          <p:nvPr>
            <p:ph type="subTitle" idx="1"/>
          </p:nvPr>
        </p:nvSpPr>
        <p:spPr>
          <a:xfrm>
            <a:off x="107504" y="2204864"/>
            <a:ext cx="4752528" cy="2696240"/>
          </a:xfrm>
        </p:spPr>
        <p:txBody>
          <a:bodyPr>
            <a:noAutofit/>
          </a:bodyPr>
          <a:lstStyle/>
          <a:p>
            <a:r>
              <a:rPr lang="es-AR" sz="1800" dirty="0" smtClean="0">
                <a:solidFill>
                  <a:schemeClr val="tx1"/>
                </a:solidFill>
                <a:latin typeface="Verdana" pitchFamily="34" charset="0"/>
                <a:ea typeface="Verdana" pitchFamily="34" charset="0"/>
                <a:cs typeface="Verdana" pitchFamily="34" charset="0"/>
              </a:rPr>
              <a:t>Desde el 4 /11/ 2000 hasta hoy</a:t>
            </a:r>
          </a:p>
          <a:p>
            <a:r>
              <a:rPr lang="es-AR" sz="2000" dirty="0" smtClean="0">
                <a:solidFill>
                  <a:schemeClr val="accent6">
                    <a:lumMod val="40000"/>
                    <a:lumOff val="60000"/>
                  </a:schemeClr>
                </a:solidFill>
                <a:latin typeface="Verdana" pitchFamily="34" charset="0"/>
                <a:ea typeface="Verdana" pitchFamily="34" charset="0"/>
                <a:cs typeface="Verdana" pitchFamily="34" charset="0"/>
              </a:rPr>
              <a:t>La actividad de venta y distribución de diarios y revistas se regula por el Decreto del Poder Ejecutivo </a:t>
            </a:r>
          </a:p>
          <a:p>
            <a:r>
              <a:rPr lang="es-AR" sz="2000" dirty="0" smtClean="0">
                <a:solidFill>
                  <a:schemeClr val="accent6">
                    <a:lumMod val="40000"/>
                    <a:lumOff val="60000"/>
                  </a:schemeClr>
                </a:solidFill>
                <a:latin typeface="Verdana" pitchFamily="34" charset="0"/>
                <a:ea typeface="Verdana" pitchFamily="34" charset="0"/>
                <a:cs typeface="Verdana" pitchFamily="34" charset="0"/>
              </a:rPr>
              <a:t>N° 1025 que consagra:</a:t>
            </a:r>
            <a:endParaRPr lang="es-AR" sz="2000" dirty="0">
              <a:solidFill>
                <a:schemeClr val="accent6">
                  <a:lumMod val="40000"/>
                  <a:lumOff val="60000"/>
                </a:schemeClr>
              </a:solidFill>
              <a:latin typeface="Verdana" pitchFamily="34" charset="0"/>
              <a:ea typeface="Verdana" pitchFamily="34" charset="0"/>
              <a:cs typeface="Verdana" pitchFamily="34" charset="0"/>
            </a:endParaRPr>
          </a:p>
          <a:p>
            <a:r>
              <a:rPr lang="es-ES" sz="2000" dirty="0">
                <a:solidFill>
                  <a:schemeClr val="tx1"/>
                </a:solidFill>
              </a:rPr>
              <a:t>«libertad de competencia y desregulación de la actividad </a:t>
            </a:r>
            <a:r>
              <a:rPr lang="es-ES" sz="2000" dirty="0" smtClean="0">
                <a:solidFill>
                  <a:schemeClr val="tx1"/>
                </a:solidFill>
              </a:rPr>
              <a:t>económica»</a:t>
            </a:r>
            <a:endParaRPr lang="es-AR" sz="2000" dirty="0">
              <a:solidFill>
                <a:schemeClr val="tx1"/>
              </a:solidFill>
              <a:latin typeface="Verdana" pitchFamily="34" charset="0"/>
              <a:ea typeface="Verdana" pitchFamily="34" charset="0"/>
              <a:cs typeface="Verdana" pitchFamily="34" charset="0"/>
            </a:endParaRPr>
          </a:p>
          <a:p>
            <a:endParaRPr lang="es-AR" sz="2000" dirty="0" smtClean="0">
              <a:solidFill>
                <a:schemeClr val="tx1"/>
              </a:solidFill>
              <a:latin typeface="Verdana" pitchFamily="34" charset="0"/>
              <a:ea typeface="Verdana" pitchFamily="34" charset="0"/>
              <a:cs typeface="Verdana" pitchFamily="34" charset="0"/>
            </a:endParaRPr>
          </a:p>
          <a:p>
            <a:r>
              <a:rPr lang="es-AR" sz="2000" dirty="0" smtClean="0">
                <a:solidFill>
                  <a:schemeClr val="tx1"/>
                </a:solidFill>
                <a:latin typeface="Verdana" pitchFamily="34" charset="0"/>
                <a:ea typeface="Verdana" pitchFamily="34" charset="0"/>
                <a:cs typeface="Verdana" pitchFamily="34" charset="0"/>
              </a:rPr>
              <a:t> </a:t>
            </a:r>
            <a:endParaRPr lang="es-ES" sz="2000" dirty="0">
              <a:solidFill>
                <a:schemeClr val="tx1"/>
              </a:solidFill>
              <a:latin typeface="Verdana" pitchFamily="34" charset="0"/>
              <a:ea typeface="Verdana" pitchFamily="34" charset="0"/>
              <a:cs typeface="Verdana" pitchFamily="34" charset="0"/>
            </a:endParaRPr>
          </a:p>
        </p:txBody>
      </p:sp>
      <p:sp>
        <p:nvSpPr>
          <p:cNvPr id="4" name="3 CuadroTexto"/>
          <p:cNvSpPr txBox="1"/>
          <p:nvPr/>
        </p:nvSpPr>
        <p:spPr>
          <a:xfrm>
            <a:off x="5408680" y="1772816"/>
            <a:ext cx="3240360" cy="4401205"/>
          </a:xfrm>
          <a:prstGeom prst="rect">
            <a:avLst/>
          </a:prstGeom>
          <a:noFill/>
        </p:spPr>
        <p:txBody>
          <a:bodyPr wrap="square" rtlCol="0">
            <a:spAutoFit/>
          </a:bodyPr>
          <a:lstStyle/>
          <a:p>
            <a:r>
              <a:rPr lang="es-AR" sz="2000" dirty="0">
                <a:latin typeface="Verdana" pitchFamily="34" charset="0"/>
                <a:ea typeface="Verdana" pitchFamily="34" charset="0"/>
                <a:cs typeface="Verdana" pitchFamily="34" charset="0"/>
              </a:rPr>
              <a:t>Las corporaciones aprovechan la coyuntura de debilidad institucional para redactar un decreto que consagra la ley del más fuerte. Ese decreto está vigente hasta hoy e impide a cualquier editor reclamar contra abusos y maniobras y al Estado intervenir para resguardar el equilibrio democrático</a:t>
            </a:r>
          </a:p>
        </p:txBody>
      </p:sp>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184087"/>
            <a:ext cx="620656" cy="620656"/>
          </a:xfrm>
          <a:prstGeom prst="rect">
            <a:avLst/>
          </a:prstGeom>
        </p:spPr>
      </p:pic>
    </p:spTree>
    <p:extLst>
      <p:ext uri="{BB962C8B-B14F-4D97-AF65-F5344CB8AC3E}">
        <p14:creationId xmlns:p14="http://schemas.microsoft.com/office/powerpoint/2010/main" val="4235810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3284984"/>
            <a:ext cx="4248472" cy="864096"/>
          </a:xfrm>
        </p:spPr>
        <p:txBody>
          <a:bodyPr>
            <a:normAutofit fontScale="90000"/>
          </a:bodyPr>
          <a:lstStyle/>
          <a:p>
            <a:pPr algn="ctr"/>
            <a:r>
              <a:rPr lang="es-AR" dirty="0" smtClean="0"/>
              <a:t/>
            </a:r>
            <a:br>
              <a:rPr lang="es-AR" dirty="0" smtClean="0"/>
            </a:br>
            <a:r>
              <a:rPr lang="es-AR" dirty="0" smtClean="0">
                <a:latin typeface="Verdana" pitchFamily="34" charset="0"/>
                <a:ea typeface="Verdana" pitchFamily="34" charset="0"/>
                <a:cs typeface="Verdana" pitchFamily="34" charset="0"/>
              </a:rPr>
              <a:t>la </a:t>
            </a:r>
            <a:r>
              <a:rPr lang="es-AR" dirty="0" smtClean="0">
                <a:latin typeface="Verdana" pitchFamily="34" charset="0"/>
                <a:ea typeface="Verdana" pitchFamily="34" charset="0"/>
                <a:cs typeface="Verdana" pitchFamily="34" charset="0"/>
              </a:rPr>
              <a:t>concentración</a:t>
            </a:r>
            <a:endParaRPr lang="es-ES" dirty="0">
              <a:latin typeface="Verdana" pitchFamily="34" charset="0"/>
              <a:ea typeface="Verdana" pitchFamily="34" charset="0"/>
              <a:cs typeface="Verdana" pitchFamily="34" charset="0"/>
            </a:endParaRPr>
          </a:p>
        </p:txBody>
      </p:sp>
      <p:sp>
        <p:nvSpPr>
          <p:cNvPr id="3" name="2 Subtítulo"/>
          <p:cNvSpPr txBox="1">
            <a:spLocks/>
          </p:cNvSpPr>
          <p:nvPr/>
        </p:nvSpPr>
        <p:spPr>
          <a:xfrm>
            <a:off x="395536" y="1772816"/>
            <a:ext cx="8136904" cy="17526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ctr">
              <a:buNone/>
            </a:pPr>
            <a:r>
              <a:rPr lang="es-AR" sz="3600" b="1" dirty="0" smtClean="0">
                <a:solidFill>
                  <a:schemeClr val="accent6">
                    <a:lumMod val="40000"/>
                    <a:lumOff val="60000"/>
                  </a:schemeClr>
                </a:solidFill>
                <a:latin typeface="Verdana" pitchFamily="34" charset="0"/>
                <a:ea typeface="Verdana" pitchFamily="34" charset="0"/>
                <a:cs typeface="Verdana" pitchFamily="34" charset="0"/>
              </a:rPr>
              <a:t>Cómo afecta el decreto 1025 </a:t>
            </a:r>
          </a:p>
          <a:p>
            <a:pPr marL="0" indent="0" algn="ctr">
              <a:buNone/>
            </a:pPr>
            <a:r>
              <a:rPr lang="es-AR" sz="3600" b="1" dirty="0" smtClean="0">
                <a:solidFill>
                  <a:schemeClr val="accent6">
                    <a:lumMod val="40000"/>
                    <a:lumOff val="60000"/>
                  </a:schemeClr>
                </a:solidFill>
                <a:latin typeface="Verdana" pitchFamily="34" charset="0"/>
                <a:ea typeface="Verdana" pitchFamily="34" charset="0"/>
                <a:cs typeface="Verdana" pitchFamily="34" charset="0"/>
              </a:rPr>
              <a:t>a los editores independientes</a:t>
            </a:r>
          </a:p>
          <a:p>
            <a:endParaRPr lang="es-ES"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3896" y="332656"/>
            <a:ext cx="620656" cy="620656"/>
          </a:xfrm>
          <a:prstGeom prst="rect">
            <a:avLst/>
          </a:prstGeom>
        </p:spPr>
      </p:pic>
    </p:spTree>
    <p:extLst>
      <p:ext uri="{BB962C8B-B14F-4D97-AF65-F5344CB8AC3E}">
        <p14:creationId xmlns:p14="http://schemas.microsoft.com/office/powerpoint/2010/main" val="1018884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1632" y="188566"/>
            <a:ext cx="7772400" cy="677937"/>
          </a:xfrm>
        </p:spPr>
        <p:txBody>
          <a:bodyPr/>
          <a:lstStyle/>
          <a:p>
            <a:r>
              <a:rPr lang="es-AR" b="1" dirty="0" smtClean="0">
                <a:solidFill>
                  <a:schemeClr val="accent6">
                    <a:lumMod val="40000"/>
                    <a:lumOff val="60000"/>
                  </a:schemeClr>
                </a:solidFill>
                <a:latin typeface="Verdana" pitchFamily="34" charset="0"/>
                <a:ea typeface="Verdana" pitchFamily="34" charset="0"/>
                <a:cs typeface="Verdana" pitchFamily="34" charset="0"/>
              </a:rPr>
              <a:t>La ley del más fuerte</a:t>
            </a:r>
            <a:endParaRPr lang="es-ES" b="1" dirty="0">
              <a:solidFill>
                <a:schemeClr val="accent6">
                  <a:lumMod val="40000"/>
                  <a:lumOff val="60000"/>
                </a:schemeClr>
              </a:solidFill>
              <a:latin typeface="Verdana" pitchFamily="34" charset="0"/>
              <a:ea typeface="Verdana" pitchFamily="34" charset="0"/>
              <a:cs typeface="Verdana" pitchFamily="34" charset="0"/>
            </a:endParaRPr>
          </a:p>
        </p:txBody>
      </p:sp>
      <p:sp>
        <p:nvSpPr>
          <p:cNvPr id="3" name="2 Subtítulo"/>
          <p:cNvSpPr>
            <a:spLocks noGrp="1"/>
          </p:cNvSpPr>
          <p:nvPr>
            <p:ph type="subTitle" idx="1"/>
          </p:nvPr>
        </p:nvSpPr>
        <p:spPr>
          <a:xfrm>
            <a:off x="251520" y="2060848"/>
            <a:ext cx="8712968" cy="3600400"/>
          </a:xfrm>
        </p:spPr>
        <p:txBody>
          <a:bodyPr>
            <a:normAutofit/>
          </a:bodyPr>
          <a:lstStyle/>
          <a:p>
            <a:pPr algn="l"/>
            <a:r>
              <a:rPr lang="es-AR" dirty="0">
                <a:solidFill>
                  <a:schemeClr val="tx1"/>
                </a:solidFill>
                <a:latin typeface="Verdana" pitchFamily="34" charset="0"/>
                <a:ea typeface="Verdana" pitchFamily="34" charset="0"/>
                <a:cs typeface="Verdana" pitchFamily="34" charset="0"/>
              </a:rPr>
              <a:t> </a:t>
            </a:r>
            <a:r>
              <a:rPr lang="es-AR" dirty="0" smtClean="0">
                <a:solidFill>
                  <a:schemeClr val="tx1"/>
                </a:solidFill>
                <a:latin typeface="Verdana" pitchFamily="34" charset="0"/>
                <a:ea typeface="Verdana" pitchFamily="34" charset="0"/>
                <a:cs typeface="Verdana" pitchFamily="34" charset="0"/>
              </a:rPr>
              <a:t>  </a:t>
            </a:r>
            <a:r>
              <a:rPr lang="es-AR" sz="2400" b="1" dirty="0" smtClean="0">
                <a:solidFill>
                  <a:schemeClr val="tx1"/>
                </a:solidFill>
                <a:latin typeface="Verdana" pitchFamily="34" charset="0"/>
                <a:ea typeface="Verdana" pitchFamily="34" charset="0"/>
                <a:cs typeface="Verdana" pitchFamily="34" charset="0"/>
              </a:rPr>
              <a:t>Clarín/La </a:t>
            </a:r>
            <a:r>
              <a:rPr lang="es-AR" sz="2400" b="1" dirty="0" smtClean="0">
                <a:solidFill>
                  <a:schemeClr val="tx1"/>
                </a:solidFill>
                <a:latin typeface="Verdana" pitchFamily="34" charset="0"/>
                <a:ea typeface="Verdana" pitchFamily="34" charset="0"/>
                <a:cs typeface="Verdana" pitchFamily="34" charset="0"/>
              </a:rPr>
              <a:t>Nación        </a:t>
            </a:r>
            <a:r>
              <a:rPr lang="es-AR" sz="2400" b="1" dirty="0" smtClean="0">
                <a:solidFill>
                  <a:schemeClr val="tx1"/>
                </a:solidFill>
                <a:latin typeface="Verdana" pitchFamily="34" charset="0"/>
                <a:ea typeface="Verdana" pitchFamily="34" charset="0"/>
                <a:cs typeface="Verdana" pitchFamily="34" charset="0"/>
              </a:rPr>
              <a:t>        Editor </a:t>
            </a:r>
            <a:r>
              <a:rPr lang="es-AR" sz="2400" b="1" dirty="0" smtClean="0">
                <a:solidFill>
                  <a:schemeClr val="tx1"/>
                </a:solidFill>
                <a:latin typeface="Verdana" pitchFamily="34" charset="0"/>
                <a:ea typeface="Verdana" pitchFamily="34" charset="0"/>
                <a:cs typeface="Verdana" pitchFamily="34" charset="0"/>
              </a:rPr>
              <a:t>independiente</a:t>
            </a:r>
          </a:p>
          <a:p>
            <a:pPr algn="l"/>
            <a:endParaRPr lang="es-AR" sz="2400" dirty="0">
              <a:solidFill>
                <a:schemeClr val="tx1"/>
              </a:solidFill>
              <a:latin typeface="Verdana" pitchFamily="34" charset="0"/>
              <a:ea typeface="Verdana" pitchFamily="34" charset="0"/>
              <a:cs typeface="Verdana" pitchFamily="34" charset="0"/>
            </a:endParaRPr>
          </a:p>
          <a:p>
            <a:pPr algn="l"/>
            <a:r>
              <a:rPr lang="es-AR" sz="2400" dirty="0" smtClean="0">
                <a:solidFill>
                  <a:schemeClr val="tx1"/>
                </a:solidFill>
                <a:latin typeface="Verdana" pitchFamily="34" charset="0"/>
                <a:ea typeface="Verdana" pitchFamily="34" charset="0"/>
                <a:cs typeface="Verdana" pitchFamily="34" charset="0"/>
              </a:rPr>
              <a:t>IVA			  </a:t>
            </a:r>
            <a:r>
              <a:rPr lang="es-AR" sz="2400" dirty="0" smtClean="0">
                <a:solidFill>
                  <a:schemeClr val="tx1"/>
                </a:solidFill>
                <a:latin typeface="Verdana" pitchFamily="34" charset="0"/>
                <a:ea typeface="Verdana" pitchFamily="34" charset="0"/>
                <a:cs typeface="Verdana" pitchFamily="34" charset="0"/>
              </a:rPr>
              <a:t>  No</a:t>
            </a:r>
            <a:r>
              <a:rPr lang="es-AR" sz="2400" dirty="0" smtClean="0">
                <a:solidFill>
                  <a:schemeClr val="tx1"/>
                </a:solidFill>
                <a:latin typeface="Verdana" pitchFamily="34" charset="0"/>
                <a:ea typeface="Verdana" pitchFamily="34" charset="0"/>
                <a:cs typeface="Verdana" pitchFamily="34" charset="0"/>
              </a:rPr>
              <a:t>			 </a:t>
            </a:r>
            <a:r>
              <a:rPr lang="es-AR" sz="2400" dirty="0" smtClean="0">
                <a:solidFill>
                  <a:schemeClr val="tx1"/>
                </a:solidFill>
                <a:latin typeface="Verdana" pitchFamily="34" charset="0"/>
                <a:ea typeface="Verdana" pitchFamily="34" charset="0"/>
                <a:cs typeface="Verdana" pitchFamily="34" charset="0"/>
              </a:rPr>
              <a:t>   </a:t>
            </a:r>
            <a:r>
              <a:rPr lang="es-AR" sz="2400" dirty="0" smtClean="0">
                <a:solidFill>
                  <a:schemeClr val="tx1"/>
                </a:solidFill>
                <a:latin typeface="Verdana" pitchFamily="34" charset="0"/>
                <a:ea typeface="Verdana" pitchFamily="34" charset="0"/>
                <a:cs typeface="Verdana" pitchFamily="34" charset="0"/>
              </a:rPr>
              <a:t>Sí</a:t>
            </a:r>
          </a:p>
          <a:p>
            <a:pPr algn="l"/>
            <a:r>
              <a:rPr lang="es-AR" sz="2400" dirty="0" smtClean="0">
                <a:solidFill>
                  <a:schemeClr val="tx1"/>
                </a:solidFill>
                <a:latin typeface="Verdana" pitchFamily="34" charset="0"/>
                <a:ea typeface="Verdana" pitchFamily="34" charset="0"/>
                <a:cs typeface="Verdana" pitchFamily="34" charset="0"/>
              </a:rPr>
              <a:t>Cargas Sociales	  </a:t>
            </a:r>
            <a:r>
              <a:rPr lang="es-AR" sz="2400" dirty="0" smtClean="0">
                <a:solidFill>
                  <a:schemeClr val="tx1"/>
                </a:solidFill>
                <a:latin typeface="Verdana" pitchFamily="34" charset="0"/>
                <a:ea typeface="Verdana" pitchFamily="34" charset="0"/>
                <a:cs typeface="Verdana" pitchFamily="34" charset="0"/>
              </a:rPr>
              <a:t>  No</a:t>
            </a:r>
            <a:r>
              <a:rPr lang="es-AR" sz="2400" dirty="0" smtClean="0">
                <a:solidFill>
                  <a:schemeClr val="tx1"/>
                </a:solidFill>
                <a:latin typeface="Verdana" pitchFamily="34" charset="0"/>
                <a:ea typeface="Verdana" pitchFamily="34" charset="0"/>
                <a:cs typeface="Verdana" pitchFamily="34" charset="0"/>
              </a:rPr>
              <a:t>			  </a:t>
            </a:r>
            <a:r>
              <a:rPr lang="es-AR" sz="2400" dirty="0" smtClean="0">
                <a:solidFill>
                  <a:schemeClr val="tx1"/>
                </a:solidFill>
                <a:latin typeface="Verdana" pitchFamily="34" charset="0"/>
                <a:ea typeface="Verdana" pitchFamily="34" charset="0"/>
                <a:cs typeface="Verdana" pitchFamily="34" charset="0"/>
              </a:rPr>
              <a:t>  Sí</a:t>
            </a:r>
            <a:endParaRPr lang="es-AR" sz="2400" dirty="0" smtClean="0">
              <a:solidFill>
                <a:schemeClr val="tx1"/>
              </a:solidFill>
              <a:latin typeface="Verdana" pitchFamily="34" charset="0"/>
              <a:ea typeface="Verdana" pitchFamily="34" charset="0"/>
              <a:cs typeface="Verdana" pitchFamily="34" charset="0"/>
            </a:endParaRPr>
          </a:p>
          <a:p>
            <a:pPr algn="l"/>
            <a:r>
              <a:rPr lang="es-AR" sz="2400" dirty="0" smtClean="0">
                <a:solidFill>
                  <a:schemeClr val="tx1"/>
                </a:solidFill>
                <a:latin typeface="Verdana" pitchFamily="34" charset="0"/>
                <a:ea typeface="Verdana" pitchFamily="34" charset="0"/>
                <a:cs typeface="Verdana" pitchFamily="34" charset="0"/>
              </a:rPr>
              <a:t>% en kioscos	  </a:t>
            </a:r>
            <a:r>
              <a:rPr lang="es-AR" sz="2400" dirty="0" smtClean="0">
                <a:solidFill>
                  <a:schemeClr val="tx1"/>
                </a:solidFill>
                <a:latin typeface="Verdana" pitchFamily="34" charset="0"/>
                <a:ea typeface="Verdana" pitchFamily="34" charset="0"/>
                <a:cs typeface="Verdana" pitchFamily="34" charset="0"/>
              </a:rPr>
              <a:t>  32</a:t>
            </a:r>
            <a:r>
              <a:rPr lang="es-AR" sz="2400" dirty="0" smtClean="0">
                <a:solidFill>
                  <a:schemeClr val="tx1"/>
                </a:solidFill>
                <a:latin typeface="Verdana" pitchFamily="34" charset="0"/>
                <a:ea typeface="Verdana" pitchFamily="34" charset="0"/>
                <a:cs typeface="Verdana" pitchFamily="34" charset="0"/>
              </a:rPr>
              <a:t>%                  </a:t>
            </a:r>
            <a:r>
              <a:rPr lang="es-AR" sz="2400" dirty="0" smtClean="0">
                <a:solidFill>
                  <a:schemeClr val="tx1"/>
                </a:solidFill>
                <a:latin typeface="Verdana" pitchFamily="34" charset="0"/>
                <a:ea typeface="Verdana" pitchFamily="34" charset="0"/>
                <a:cs typeface="Verdana" pitchFamily="34" charset="0"/>
              </a:rPr>
              <a:t> 40</a:t>
            </a:r>
            <a:r>
              <a:rPr lang="es-AR" sz="2400" dirty="0" smtClean="0">
                <a:solidFill>
                  <a:schemeClr val="tx1"/>
                </a:solidFill>
                <a:latin typeface="Verdana" pitchFamily="34" charset="0"/>
                <a:ea typeface="Verdana" pitchFamily="34" charset="0"/>
                <a:cs typeface="Verdana" pitchFamily="34" charset="0"/>
              </a:rPr>
              <a:t>%</a:t>
            </a:r>
            <a:endParaRPr lang="es-ES" sz="2400" dirty="0">
              <a:solidFill>
                <a:schemeClr val="tx1"/>
              </a:solidFill>
              <a:latin typeface="Verdana" pitchFamily="34" charset="0"/>
              <a:ea typeface="Verdana" pitchFamily="34" charset="0"/>
              <a:cs typeface="Verdana" pitchFamily="34" charset="0"/>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166344"/>
            <a:ext cx="620656" cy="620656"/>
          </a:xfrm>
          <a:prstGeom prst="rect">
            <a:avLst/>
          </a:prstGeom>
        </p:spPr>
      </p:pic>
    </p:spTree>
    <p:extLst>
      <p:ext uri="{BB962C8B-B14F-4D97-AF65-F5344CB8AC3E}">
        <p14:creationId xmlns:p14="http://schemas.microsoft.com/office/powerpoint/2010/main" val="1056204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5984" y="200869"/>
            <a:ext cx="7772400" cy="909148"/>
          </a:xfrm>
        </p:spPr>
        <p:txBody>
          <a:bodyPr/>
          <a:lstStyle/>
          <a:p>
            <a:r>
              <a:rPr lang="es-AR" b="1" dirty="0" smtClean="0">
                <a:solidFill>
                  <a:schemeClr val="accent6">
                    <a:lumMod val="40000"/>
                    <a:lumOff val="60000"/>
                  </a:schemeClr>
                </a:solidFill>
                <a:latin typeface="Verdana" pitchFamily="34" charset="0"/>
                <a:ea typeface="Verdana" pitchFamily="34" charset="0"/>
                <a:cs typeface="Verdana" pitchFamily="34" charset="0"/>
              </a:rPr>
              <a:t>1. impacto en los precios</a:t>
            </a:r>
            <a:endParaRPr lang="es-ES" b="1" dirty="0">
              <a:solidFill>
                <a:schemeClr val="accent6">
                  <a:lumMod val="40000"/>
                  <a:lumOff val="60000"/>
                </a:schemeClr>
              </a:solidFill>
              <a:latin typeface="Verdana" pitchFamily="34" charset="0"/>
              <a:ea typeface="Verdana" pitchFamily="34" charset="0"/>
              <a:cs typeface="Verdana" pitchFamily="34" charset="0"/>
            </a:endParaRPr>
          </a:p>
        </p:txBody>
      </p:sp>
      <p:sp>
        <p:nvSpPr>
          <p:cNvPr id="3" name="2 Subtítulo"/>
          <p:cNvSpPr>
            <a:spLocks noGrp="1"/>
          </p:cNvSpPr>
          <p:nvPr>
            <p:ph type="subTitle" idx="1"/>
          </p:nvPr>
        </p:nvSpPr>
        <p:spPr>
          <a:xfrm>
            <a:off x="5264664" y="2580005"/>
            <a:ext cx="3384376" cy="3744416"/>
          </a:xfrm>
        </p:spPr>
        <p:txBody>
          <a:bodyPr>
            <a:normAutofit/>
          </a:bodyPr>
          <a:lstStyle/>
          <a:p>
            <a:r>
              <a:rPr lang="es-AR" dirty="0" smtClean="0">
                <a:solidFill>
                  <a:schemeClr val="tx1"/>
                </a:solidFill>
                <a:latin typeface="Verdana" pitchFamily="34" charset="0"/>
                <a:ea typeface="Verdana" pitchFamily="34" charset="0"/>
                <a:cs typeface="Verdana" pitchFamily="34" charset="0"/>
              </a:rPr>
              <a:t>«Los </a:t>
            </a:r>
            <a:r>
              <a:rPr lang="es-AR" dirty="0" smtClean="0">
                <a:solidFill>
                  <a:schemeClr val="tx1"/>
                </a:solidFill>
                <a:latin typeface="Verdana" pitchFamily="34" charset="0"/>
                <a:ea typeface="Verdana" pitchFamily="34" charset="0"/>
                <a:cs typeface="Verdana" pitchFamily="34" charset="0"/>
              </a:rPr>
              <a:t>líderes del mercado, en especial Clarín, impusieron una política de precio planchado, en coincidencia con la caída de ventas</a:t>
            </a:r>
            <a:r>
              <a:rPr lang="es-AR" dirty="0" smtClean="0">
                <a:solidFill>
                  <a:schemeClr val="tx1"/>
                </a:solidFill>
                <a:latin typeface="Verdana" pitchFamily="34" charset="0"/>
                <a:ea typeface="Verdana" pitchFamily="34" charset="0"/>
                <a:cs typeface="Verdana" pitchFamily="34" charset="0"/>
              </a:rPr>
              <a:t>.»</a:t>
            </a:r>
          </a:p>
          <a:p>
            <a:pPr algn="r"/>
            <a:endParaRPr lang="es-AR" sz="1600" i="1" dirty="0" smtClean="0">
              <a:solidFill>
                <a:schemeClr val="tx1"/>
              </a:solidFill>
              <a:latin typeface="Verdana" pitchFamily="34" charset="0"/>
              <a:ea typeface="Verdana" pitchFamily="34" charset="0"/>
              <a:cs typeface="Verdana" pitchFamily="34" charset="0"/>
            </a:endParaRPr>
          </a:p>
          <a:p>
            <a:pPr algn="r"/>
            <a:r>
              <a:rPr lang="es-AR" sz="1600" i="1" dirty="0" smtClean="0">
                <a:solidFill>
                  <a:schemeClr val="tx1"/>
                </a:solidFill>
                <a:latin typeface="Verdana" pitchFamily="34" charset="0"/>
                <a:ea typeface="Verdana" pitchFamily="34" charset="0"/>
                <a:cs typeface="Verdana" pitchFamily="34" charset="0"/>
              </a:rPr>
              <a:t>informe de la Federación de canillitas</a:t>
            </a:r>
            <a:endParaRPr lang="es-AR" sz="1600" i="1" dirty="0" smtClean="0">
              <a:solidFill>
                <a:schemeClr val="tx1"/>
              </a:solidFill>
              <a:latin typeface="Verdana" pitchFamily="34" charset="0"/>
              <a:ea typeface="Verdana" pitchFamily="34" charset="0"/>
              <a:cs typeface="Verdana" pitchFamily="34" charset="0"/>
            </a:endParaRPr>
          </a:p>
        </p:txBody>
      </p:sp>
      <p:sp>
        <p:nvSpPr>
          <p:cNvPr id="4" name="3 CuadroTexto"/>
          <p:cNvSpPr txBox="1"/>
          <p:nvPr/>
        </p:nvSpPr>
        <p:spPr>
          <a:xfrm>
            <a:off x="251520" y="2420888"/>
            <a:ext cx="4176464" cy="2031325"/>
          </a:xfrm>
          <a:prstGeom prst="rect">
            <a:avLst/>
          </a:prstGeom>
          <a:noFill/>
        </p:spPr>
        <p:txBody>
          <a:bodyPr wrap="square" rtlCol="0">
            <a:spAutoFit/>
          </a:bodyPr>
          <a:lstStyle/>
          <a:p>
            <a:r>
              <a:rPr lang="es-AR" dirty="0">
                <a:latin typeface="Verdana" pitchFamily="34" charset="0"/>
                <a:ea typeface="Verdana" pitchFamily="34" charset="0"/>
                <a:cs typeface="Verdana" pitchFamily="34" charset="0"/>
              </a:rPr>
              <a:t>El objetivo: </a:t>
            </a:r>
          </a:p>
          <a:p>
            <a:r>
              <a:rPr lang="es-AR" dirty="0">
                <a:latin typeface="Verdana" pitchFamily="34" charset="0"/>
                <a:ea typeface="Verdana" pitchFamily="34" charset="0"/>
                <a:cs typeface="Verdana" pitchFamily="34" charset="0"/>
              </a:rPr>
              <a:t>Endeudar y empobrecer a los canillitas, para dominar así el sector comercialización y</a:t>
            </a:r>
          </a:p>
          <a:p>
            <a:r>
              <a:rPr lang="es-AR" dirty="0">
                <a:latin typeface="Verdana" pitchFamily="34" charset="0"/>
                <a:ea typeface="Verdana" pitchFamily="34" charset="0"/>
                <a:cs typeface="Verdana" pitchFamily="34" charset="0"/>
              </a:rPr>
              <a:t>acorralar a las publicaciones independientes para controlarlas o eliminarlas.</a:t>
            </a:r>
            <a:endParaRPr lang="es-ES" dirty="0">
              <a:latin typeface="Verdana" pitchFamily="34" charset="0"/>
              <a:ea typeface="Verdana" pitchFamily="34" charset="0"/>
              <a:cs typeface="Verdana" pitchFamily="34" charset="0"/>
            </a:endParaRPr>
          </a:p>
        </p:txBody>
      </p:sp>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200869"/>
            <a:ext cx="620656" cy="620656"/>
          </a:xfrm>
          <a:prstGeom prst="rect">
            <a:avLst/>
          </a:prstGeom>
        </p:spPr>
      </p:pic>
    </p:spTree>
    <p:extLst>
      <p:ext uri="{BB962C8B-B14F-4D97-AF65-F5344CB8AC3E}">
        <p14:creationId xmlns:p14="http://schemas.microsoft.com/office/powerpoint/2010/main" val="1784097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260648"/>
            <a:ext cx="7772400" cy="749945"/>
          </a:xfrm>
        </p:spPr>
        <p:txBody>
          <a:bodyPr/>
          <a:lstStyle/>
          <a:p>
            <a:r>
              <a:rPr lang="es-AR" b="1" dirty="0" smtClean="0">
                <a:solidFill>
                  <a:schemeClr val="accent6">
                    <a:lumMod val="40000"/>
                    <a:lumOff val="60000"/>
                  </a:schemeClr>
                </a:solidFill>
                <a:latin typeface="Verdana" pitchFamily="34" charset="0"/>
                <a:ea typeface="Verdana" pitchFamily="34" charset="0"/>
                <a:cs typeface="Verdana" pitchFamily="34" charset="0"/>
              </a:rPr>
              <a:t>impacto en los precios</a:t>
            </a:r>
            <a:endParaRPr lang="es-ES" b="1" dirty="0">
              <a:solidFill>
                <a:schemeClr val="accent6">
                  <a:lumMod val="40000"/>
                  <a:lumOff val="60000"/>
                </a:schemeClr>
              </a:solidFill>
              <a:latin typeface="Verdana" pitchFamily="34" charset="0"/>
              <a:ea typeface="Verdana" pitchFamily="34" charset="0"/>
              <a:cs typeface="Verdana" pitchFamily="34" charset="0"/>
            </a:endParaRPr>
          </a:p>
        </p:txBody>
      </p:sp>
      <p:sp>
        <p:nvSpPr>
          <p:cNvPr id="3" name="2 Subtítulo"/>
          <p:cNvSpPr>
            <a:spLocks noGrp="1"/>
          </p:cNvSpPr>
          <p:nvPr>
            <p:ph type="subTitle" idx="1"/>
          </p:nvPr>
        </p:nvSpPr>
        <p:spPr>
          <a:xfrm>
            <a:off x="0" y="2276872"/>
            <a:ext cx="4788024" cy="3384376"/>
          </a:xfrm>
        </p:spPr>
        <p:txBody>
          <a:bodyPr>
            <a:normAutofit/>
          </a:bodyPr>
          <a:lstStyle/>
          <a:p>
            <a:r>
              <a:rPr lang="es-AR" sz="2000" dirty="0" smtClean="0">
                <a:solidFill>
                  <a:schemeClr val="tx1"/>
                </a:solidFill>
                <a:latin typeface="Verdana" pitchFamily="34" charset="0"/>
                <a:ea typeface="Verdana" pitchFamily="34" charset="0"/>
                <a:cs typeface="Verdana" pitchFamily="34" charset="0"/>
              </a:rPr>
              <a:t>El dominio de las corporaciones impulsó </a:t>
            </a:r>
            <a:r>
              <a:rPr lang="es-AR" sz="2000" dirty="0" smtClean="0">
                <a:solidFill>
                  <a:schemeClr val="tx1"/>
                </a:solidFill>
                <a:latin typeface="Verdana" pitchFamily="34" charset="0"/>
                <a:ea typeface="Verdana" pitchFamily="34" charset="0"/>
                <a:cs typeface="Verdana" pitchFamily="34" charset="0"/>
              </a:rPr>
              <a:t>agresivamente una fuerte suba de precios producto de dos posiciones dominantes: el monopolio del papel y el control de recorridos y kioscos claves.</a:t>
            </a:r>
          </a:p>
        </p:txBody>
      </p:sp>
      <p:sp>
        <p:nvSpPr>
          <p:cNvPr id="4" name="3 CuadroTexto"/>
          <p:cNvSpPr txBox="1"/>
          <p:nvPr/>
        </p:nvSpPr>
        <p:spPr>
          <a:xfrm>
            <a:off x="5436096" y="2636912"/>
            <a:ext cx="2952328" cy="2677656"/>
          </a:xfrm>
          <a:prstGeom prst="rect">
            <a:avLst/>
          </a:prstGeom>
          <a:noFill/>
        </p:spPr>
        <p:txBody>
          <a:bodyPr wrap="square" rtlCol="0">
            <a:spAutoFit/>
          </a:bodyPr>
          <a:lstStyle/>
          <a:p>
            <a:r>
              <a:rPr lang="es-AR" sz="2400" dirty="0" smtClean="0"/>
              <a:t>Hace una década ni el grupo Clarín ni La Nación editaban revistas. Hoy cada uno comercializa más de 35 títulos. No los crearon: los tragaron.</a:t>
            </a:r>
            <a:endParaRPr lang="es-ES" sz="2400" dirty="0"/>
          </a:p>
        </p:txBody>
      </p:sp>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82576" y="166344"/>
            <a:ext cx="620656" cy="620656"/>
          </a:xfrm>
          <a:prstGeom prst="rect">
            <a:avLst/>
          </a:prstGeom>
        </p:spPr>
      </p:pic>
    </p:spTree>
    <p:extLst>
      <p:ext uri="{BB962C8B-B14F-4D97-AF65-F5344CB8AC3E}">
        <p14:creationId xmlns:p14="http://schemas.microsoft.com/office/powerpoint/2010/main" val="3283349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3752" y="332656"/>
            <a:ext cx="7772400" cy="749945"/>
          </a:xfrm>
        </p:spPr>
        <p:txBody>
          <a:bodyPr>
            <a:normAutofit/>
          </a:bodyPr>
          <a:lstStyle/>
          <a:p>
            <a:r>
              <a:rPr lang="es-AR" sz="2800" b="1" dirty="0" smtClean="0">
                <a:solidFill>
                  <a:schemeClr val="tx1"/>
                </a:solidFill>
                <a:latin typeface="Verdana" pitchFamily="34" charset="0"/>
                <a:ea typeface="Verdana" pitchFamily="34" charset="0"/>
                <a:cs typeface="Verdana" pitchFamily="34" charset="0"/>
              </a:rPr>
              <a:t>impacto en los </a:t>
            </a:r>
            <a:r>
              <a:rPr lang="es-AR" sz="2800" b="1" dirty="0" smtClean="0">
                <a:solidFill>
                  <a:schemeClr val="tx1"/>
                </a:solidFill>
                <a:latin typeface="Verdana" pitchFamily="34" charset="0"/>
                <a:ea typeface="Verdana" pitchFamily="34" charset="0"/>
                <a:cs typeface="Verdana" pitchFamily="34" charset="0"/>
              </a:rPr>
              <a:t>precios: un ejemplo</a:t>
            </a:r>
            <a:endParaRPr lang="es-ES" sz="2800" b="1" dirty="0">
              <a:solidFill>
                <a:schemeClr val="tx1"/>
              </a:solidFill>
              <a:latin typeface="Verdana" pitchFamily="34" charset="0"/>
              <a:ea typeface="Verdana" pitchFamily="34" charset="0"/>
              <a:cs typeface="Verdana" pitchFamily="34" charset="0"/>
            </a:endParaRPr>
          </a:p>
        </p:txBody>
      </p:sp>
      <p:sp>
        <p:nvSpPr>
          <p:cNvPr id="3" name="2 Subtítulo"/>
          <p:cNvSpPr>
            <a:spLocks noGrp="1"/>
          </p:cNvSpPr>
          <p:nvPr>
            <p:ph type="subTitle" idx="1"/>
          </p:nvPr>
        </p:nvSpPr>
        <p:spPr>
          <a:xfrm>
            <a:off x="647564" y="2420888"/>
            <a:ext cx="3312368" cy="2448272"/>
          </a:xfrm>
        </p:spPr>
        <p:txBody>
          <a:bodyPr>
            <a:normAutofit/>
          </a:bodyPr>
          <a:lstStyle/>
          <a:p>
            <a:r>
              <a:rPr lang="es-AR" dirty="0" smtClean="0">
                <a:solidFill>
                  <a:schemeClr val="tx1"/>
                </a:solidFill>
                <a:latin typeface="Verdana" pitchFamily="34" charset="0"/>
                <a:ea typeface="Verdana" pitchFamily="34" charset="0"/>
                <a:cs typeface="Verdana" pitchFamily="34" charset="0"/>
              </a:rPr>
              <a:t>Marzo 07	  5$</a:t>
            </a:r>
          </a:p>
          <a:p>
            <a:r>
              <a:rPr lang="es-AR" dirty="0" smtClean="0">
                <a:solidFill>
                  <a:schemeClr val="tx1"/>
                </a:solidFill>
                <a:latin typeface="Verdana" pitchFamily="34" charset="0"/>
                <a:ea typeface="Verdana" pitchFamily="34" charset="0"/>
                <a:cs typeface="Verdana" pitchFamily="34" charset="0"/>
              </a:rPr>
              <a:t>Marzo 09	  5$</a:t>
            </a:r>
          </a:p>
          <a:p>
            <a:r>
              <a:rPr lang="es-AR" dirty="0" smtClean="0">
                <a:solidFill>
                  <a:schemeClr val="tx1"/>
                </a:solidFill>
                <a:latin typeface="Verdana" pitchFamily="34" charset="0"/>
                <a:ea typeface="Verdana" pitchFamily="34" charset="0"/>
                <a:cs typeface="Verdana" pitchFamily="34" charset="0"/>
              </a:rPr>
              <a:t>Marzo 08	  5$</a:t>
            </a:r>
          </a:p>
          <a:p>
            <a:r>
              <a:rPr lang="es-AR" dirty="0" smtClean="0">
                <a:solidFill>
                  <a:schemeClr val="tx1"/>
                </a:solidFill>
                <a:latin typeface="Verdana" pitchFamily="34" charset="0"/>
                <a:ea typeface="Verdana" pitchFamily="34" charset="0"/>
                <a:cs typeface="Verdana" pitchFamily="34" charset="0"/>
              </a:rPr>
              <a:t>Marzo 09	  5$</a:t>
            </a:r>
          </a:p>
          <a:p>
            <a:r>
              <a:rPr lang="es-AR" dirty="0" smtClean="0">
                <a:solidFill>
                  <a:schemeClr val="tx1"/>
                </a:solidFill>
                <a:latin typeface="Verdana" pitchFamily="34" charset="0"/>
                <a:ea typeface="Verdana" pitchFamily="34" charset="0"/>
                <a:cs typeface="Verdana" pitchFamily="34" charset="0"/>
              </a:rPr>
              <a:t>Marzo 10	  6$</a:t>
            </a:r>
            <a:endParaRPr lang="es-ES" dirty="0">
              <a:solidFill>
                <a:schemeClr val="tx1"/>
              </a:solidFill>
              <a:latin typeface="Verdana" pitchFamily="34" charset="0"/>
              <a:ea typeface="Verdana" pitchFamily="34" charset="0"/>
              <a:cs typeface="Verdana" pitchFamily="34" charset="0"/>
            </a:endParaRPr>
          </a:p>
        </p:txBody>
      </p:sp>
      <p:sp>
        <p:nvSpPr>
          <p:cNvPr id="4" name="2 Subtítulo"/>
          <p:cNvSpPr txBox="1">
            <a:spLocks/>
          </p:cNvSpPr>
          <p:nvPr/>
        </p:nvSpPr>
        <p:spPr>
          <a:xfrm>
            <a:off x="4139952" y="2276872"/>
            <a:ext cx="5040560" cy="321417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AR" sz="2400" b="1" dirty="0" smtClean="0">
                <a:solidFill>
                  <a:schemeClr val="tx1"/>
                </a:solidFill>
                <a:latin typeface="Verdana" pitchFamily="34" charset="0"/>
                <a:ea typeface="Verdana" pitchFamily="34" charset="0"/>
                <a:cs typeface="Verdana" pitchFamily="34" charset="0"/>
              </a:rPr>
              <a:t>Marzo 11	 8$</a:t>
            </a:r>
          </a:p>
          <a:p>
            <a:r>
              <a:rPr lang="es-AR" sz="2400" dirty="0">
                <a:solidFill>
                  <a:schemeClr val="tx1"/>
                </a:solidFill>
                <a:latin typeface="Verdana" pitchFamily="34" charset="0"/>
                <a:ea typeface="Verdana" pitchFamily="34" charset="0"/>
                <a:cs typeface="Verdana" pitchFamily="34" charset="0"/>
              </a:rPr>
              <a:t> </a:t>
            </a:r>
            <a:r>
              <a:rPr lang="es-AR" sz="2400" dirty="0" smtClean="0">
                <a:solidFill>
                  <a:schemeClr val="tx1"/>
                </a:solidFill>
                <a:latin typeface="Verdana" pitchFamily="34" charset="0"/>
                <a:ea typeface="Verdana" pitchFamily="34" charset="0"/>
                <a:cs typeface="Verdana" pitchFamily="34" charset="0"/>
              </a:rPr>
              <a:t> </a:t>
            </a:r>
            <a:r>
              <a:rPr lang="es-AR" sz="2400" dirty="0" smtClean="0">
                <a:solidFill>
                  <a:schemeClr val="tx1"/>
                </a:solidFill>
                <a:latin typeface="Verdana" pitchFamily="34" charset="0"/>
                <a:ea typeface="Verdana" pitchFamily="34" charset="0"/>
                <a:cs typeface="Verdana" pitchFamily="34" charset="0"/>
              </a:rPr>
              <a:t>   </a:t>
            </a:r>
            <a:r>
              <a:rPr lang="es-AR" sz="2400" b="1" dirty="0" smtClean="0">
                <a:solidFill>
                  <a:schemeClr val="tx1"/>
                </a:solidFill>
                <a:latin typeface="Verdana" pitchFamily="34" charset="0"/>
                <a:ea typeface="Verdana" pitchFamily="34" charset="0"/>
                <a:cs typeface="Verdana" pitchFamily="34" charset="0"/>
              </a:rPr>
              <a:t>Marzo </a:t>
            </a:r>
            <a:r>
              <a:rPr lang="es-AR" sz="2400" b="1" dirty="0" smtClean="0">
                <a:solidFill>
                  <a:schemeClr val="tx1"/>
                </a:solidFill>
                <a:latin typeface="Verdana" pitchFamily="34" charset="0"/>
                <a:ea typeface="Verdana" pitchFamily="34" charset="0"/>
                <a:cs typeface="Verdana" pitchFamily="34" charset="0"/>
              </a:rPr>
              <a:t>12</a:t>
            </a:r>
            <a:r>
              <a:rPr lang="es-AR" sz="2400" b="1" dirty="0">
                <a:solidFill>
                  <a:schemeClr val="tx1"/>
                </a:solidFill>
                <a:latin typeface="Verdana" pitchFamily="34" charset="0"/>
                <a:ea typeface="Verdana" pitchFamily="34" charset="0"/>
                <a:cs typeface="Verdana" pitchFamily="34" charset="0"/>
              </a:rPr>
              <a:t> </a:t>
            </a:r>
            <a:r>
              <a:rPr lang="es-AR" sz="2400" b="1" dirty="0" smtClean="0">
                <a:solidFill>
                  <a:schemeClr val="tx1"/>
                </a:solidFill>
                <a:latin typeface="Verdana" pitchFamily="34" charset="0"/>
                <a:ea typeface="Verdana" pitchFamily="34" charset="0"/>
                <a:cs typeface="Verdana" pitchFamily="34" charset="0"/>
              </a:rPr>
              <a:t>  9.50$</a:t>
            </a:r>
          </a:p>
          <a:p>
            <a:r>
              <a:rPr lang="es-AR" sz="2400" b="1" dirty="0" smtClean="0">
                <a:solidFill>
                  <a:schemeClr val="tx1"/>
                </a:solidFill>
                <a:latin typeface="Verdana" pitchFamily="34" charset="0"/>
                <a:ea typeface="Verdana" pitchFamily="34" charset="0"/>
                <a:cs typeface="Verdana" pitchFamily="34" charset="0"/>
              </a:rPr>
              <a:t> Marzo 13	 12$</a:t>
            </a:r>
          </a:p>
          <a:p>
            <a:r>
              <a:rPr lang="es-AR" sz="2400" b="1" dirty="0" smtClean="0">
                <a:solidFill>
                  <a:schemeClr val="tx1"/>
                </a:solidFill>
                <a:latin typeface="Verdana" pitchFamily="34" charset="0"/>
                <a:ea typeface="Verdana" pitchFamily="34" charset="0"/>
                <a:cs typeface="Verdana" pitchFamily="34" charset="0"/>
              </a:rPr>
              <a:t> </a:t>
            </a:r>
            <a:r>
              <a:rPr lang="es-AR" sz="2400" b="1" dirty="0" smtClean="0">
                <a:solidFill>
                  <a:schemeClr val="tx1"/>
                </a:solidFill>
                <a:latin typeface="Verdana" pitchFamily="34" charset="0"/>
                <a:ea typeface="Verdana" pitchFamily="34" charset="0"/>
                <a:cs typeface="Verdana" pitchFamily="34" charset="0"/>
              </a:rPr>
              <a:t> Julio </a:t>
            </a:r>
            <a:r>
              <a:rPr lang="es-AR" sz="2400" b="1" dirty="0" smtClean="0">
                <a:solidFill>
                  <a:schemeClr val="tx1"/>
                </a:solidFill>
                <a:latin typeface="Verdana" pitchFamily="34" charset="0"/>
                <a:ea typeface="Verdana" pitchFamily="34" charset="0"/>
                <a:cs typeface="Verdana" pitchFamily="34" charset="0"/>
              </a:rPr>
              <a:t>13	  15$</a:t>
            </a:r>
          </a:p>
          <a:p>
            <a:r>
              <a:rPr lang="es-AR" sz="2400" b="1" dirty="0" smtClean="0">
                <a:solidFill>
                  <a:schemeClr val="tx1"/>
                </a:solidFill>
                <a:latin typeface="Verdana" pitchFamily="34" charset="0"/>
                <a:ea typeface="Verdana" pitchFamily="34" charset="0"/>
                <a:cs typeface="Verdana" pitchFamily="34" charset="0"/>
              </a:rPr>
              <a:t>Marzo 14	 18</a:t>
            </a:r>
            <a:endParaRPr lang="es-ES" sz="2400" b="1" dirty="0">
              <a:solidFill>
                <a:schemeClr val="tx1"/>
              </a:solidFill>
              <a:latin typeface="Verdana" pitchFamily="34" charset="0"/>
              <a:ea typeface="Verdana" pitchFamily="34" charset="0"/>
              <a:cs typeface="Verdana" pitchFamily="34" charset="0"/>
            </a:endParaRPr>
          </a:p>
        </p:txBody>
      </p:sp>
      <p:sp>
        <p:nvSpPr>
          <p:cNvPr id="5" name="4 CuadroTexto"/>
          <p:cNvSpPr txBox="1"/>
          <p:nvPr/>
        </p:nvSpPr>
        <p:spPr>
          <a:xfrm>
            <a:off x="467544" y="5392171"/>
            <a:ext cx="3672408" cy="954107"/>
          </a:xfrm>
          <a:prstGeom prst="rect">
            <a:avLst/>
          </a:prstGeom>
          <a:noFill/>
        </p:spPr>
        <p:txBody>
          <a:bodyPr wrap="square" rtlCol="0">
            <a:spAutoFit/>
          </a:bodyPr>
          <a:lstStyle/>
          <a:p>
            <a:r>
              <a:rPr lang="es-AR" sz="2800" b="1" dirty="0" smtClean="0">
                <a:latin typeface="Verdana" pitchFamily="34" charset="0"/>
                <a:ea typeface="Verdana" pitchFamily="34" charset="0"/>
                <a:cs typeface="Verdana" pitchFamily="34" charset="0"/>
              </a:rPr>
              <a:t>% de aumento: </a:t>
            </a:r>
            <a:r>
              <a:rPr lang="es-AR" sz="2800" b="1" dirty="0" smtClean="0">
                <a:solidFill>
                  <a:schemeClr val="accent6">
                    <a:lumMod val="40000"/>
                    <a:lumOff val="60000"/>
                  </a:schemeClr>
                </a:solidFill>
                <a:latin typeface="Verdana" pitchFamily="34" charset="0"/>
                <a:ea typeface="Verdana" pitchFamily="34" charset="0"/>
                <a:cs typeface="Verdana" pitchFamily="34" charset="0"/>
              </a:rPr>
              <a:t>20% en 5 años</a:t>
            </a:r>
            <a:endParaRPr lang="es-ES" sz="2800" b="1" dirty="0">
              <a:solidFill>
                <a:schemeClr val="accent6">
                  <a:lumMod val="40000"/>
                  <a:lumOff val="60000"/>
                </a:schemeClr>
              </a:solidFill>
              <a:latin typeface="Verdana" pitchFamily="34" charset="0"/>
              <a:ea typeface="Verdana" pitchFamily="34" charset="0"/>
              <a:cs typeface="Verdana" pitchFamily="34" charset="0"/>
            </a:endParaRPr>
          </a:p>
        </p:txBody>
      </p:sp>
      <p:sp>
        <p:nvSpPr>
          <p:cNvPr id="6" name="5 CuadroTexto"/>
          <p:cNvSpPr txBox="1"/>
          <p:nvPr/>
        </p:nvSpPr>
        <p:spPr>
          <a:xfrm>
            <a:off x="5148064" y="5373213"/>
            <a:ext cx="3672408" cy="954107"/>
          </a:xfrm>
          <a:prstGeom prst="rect">
            <a:avLst/>
          </a:prstGeom>
          <a:noFill/>
        </p:spPr>
        <p:txBody>
          <a:bodyPr wrap="square" rtlCol="0">
            <a:spAutoFit/>
          </a:bodyPr>
          <a:lstStyle/>
          <a:p>
            <a:r>
              <a:rPr lang="es-AR" sz="2800" b="1" dirty="0" smtClean="0">
                <a:latin typeface="Verdana" pitchFamily="34" charset="0"/>
                <a:ea typeface="Verdana" pitchFamily="34" charset="0"/>
                <a:cs typeface="Verdana" pitchFamily="34" charset="0"/>
              </a:rPr>
              <a:t>% de aumento: </a:t>
            </a:r>
            <a:r>
              <a:rPr lang="es-AR" sz="2800" b="1" dirty="0" smtClean="0">
                <a:solidFill>
                  <a:schemeClr val="accent6">
                    <a:lumMod val="40000"/>
                    <a:lumOff val="60000"/>
                  </a:schemeClr>
                </a:solidFill>
                <a:latin typeface="Verdana" pitchFamily="34" charset="0"/>
                <a:ea typeface="Verdana" pitchFamily="34" charset="0"/>
                <a:cs typeface="Verdana" pitchFamily="34" charset="0"/>
              </a:rPr>
              <a:t>225% en 4 años</a:t>
            </a:r>
            <a:endParaRPr lang="es-ES" sz="2800" b="1" dirty="0">
              <a:solidFill>
                <a:schemeClr val="accent6">
                  <a:lumMod val="40000"/>
                  <a:lumOff val="60000"/>
                </a:schemeClr>
              </a:solidFill>
              <a:latin typeface="Verdana" pitchFamily="34" charset="0"/>
              <a:ea typeface="Verdana" pitchFamily="34" charset="0"/>
              <a:cs typeface="Verdana" pitchFamily="34" charset="0"/>
            </a:endParaRPr>
          </a:p>
        </p:txBody>
      </p:sp>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166344"/>
            <a:ext cx="620656" cy="620656"/>
          </a:xfrm>
          <a:prstGeom prst="rect">
            <a:avLst/>
          </a:prstGeom>
        </p:spPr>
      </p:pic>
    </p:spTree>
    <p:extLst>
      <p:ext uri="{BB962C8B-B14F-4D97-AF65-F5344CB8AC3E}">
        <p14:creationId xmlns:p14="http://schemas.microsoft.com/office/powerpoint/2010/main" val="2223453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solidFill>
                  <a:schemeClr val="accent6">
                    <a:lumMod val="40000"/>
                    <a:lumOff val="60000"/>
                  </a:schemeClr>
                </a:solidFill>
              </a:rPr>
              <a:t>el impacto en el precio</a:t>
            </a:r>
            <a:endParaRPr lang="es-ES" b="1" dirty="0">
              <a:solidFill>
                <a:schemeClr val="accent6">
                  <a:lumMod val="40000"/>
                  <a:lumOff val="60000"/>
                </a:schemeClr>
              </a:solidFill>
            </a:endParaRPr>
          </a:p>
        </p:txBody>
      </p:sp>
      <p:graphicFrame>
        <p:nvGraphicFramePr>
          <p:cNvPr id="5" name="4 Gráfico"/>
          <p:cNvGraphicFramePr/>
          <p:nvPr>
            <p:extLst>
              <p:ext uri="{D42A27DB-BD31-4B8C-83A1-F6EECF244321}">
                <p14:modId xmlns:p14="http://schemas.microsoft.com/office/powerpoint/2010/main" val="3335802546"/>
              </p:ext>
            </p:extLst>
          </p:nvPr>
        </p:nvGraphicFramePr>
        <p:xfrm>
          <a:off x="827584" y="1700808"/>
          <a:ext cx="7704856" cy="4032448"/>
        </p:xfrm>
        <a:graphic>
          <a:graphicData uri="http://schemas.openxmlformats.org/drawingml/2006/chart">
            <c:chart xmlns:c="http://schemas.openxmlformats.org/drawingml/2006/chart" xmlns:r="http://schemas.openxmlformats.org/officeDocument/2006/relationships" r:id="rId2"/>
          </a:graphicData>
        </a:graphic>
      </p:graphicFrame>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332656"/>
            <a:ext cx="620656" cy="620656"/>
          </a:xfrm>
          <a:prstGeom prst="rect">
            <a:avLst/>
          </a:prstGeom>
        </p:spPr>
      </p:pic>
    </p:spTree>
    <p:extLst>
      <p:ext uri="{BB962C8B-B14F-4D97-AF65-F5344CB8AC3E}">
        <p14:creationId xmlns:p14="http://schemas.microsoft.com/office/powerpoint/2010/main" val="3856281119"/>
      </p:ext>
    </p:extLst>
  </p:cSld>
  <p:clrMapOvr>
    <a:masterClrMapping/>
  </p:clrMapOvr>
</p:sld>
</file>

<file path=ppt/theme/theme1.xml><?xml version="1.0" encoding="utf-8"?>
<a:theme xmlns:a="http://schemas.openxmlformats.org/drawingml/2006/main" name="Paja">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ja">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TotalTime>
  <Words>618</Words>
  <Application>Microsoft Office PowerPoint</Application>
  <PresentationFormat>Presentación en pantalla (4:3)</PresentationFormat>
  <Paragraphs>72</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Paja</vt:lpstr>
      <vt:lpstr>legislación</vt:lpstr>
      <vt:lpstr>Tres medidas urgentes para democratizar el mercado de venta y distribución de la prensa gráfica</vt:lpstr>
      <vt:lpstr>Lo que rige hoy: la ley del más fuerte</vt:lpstr>
      <vt:lpstr> la concentración</vt:lpstr>
      <vt:lpstr>La ley del más fuerte</vt:lpstr>
      <vt:lpstr>1. impacto en los precios</vt:lpstr>
      <vt:lpstr>impacto en los precios</vt:lpstr>
      <vt:lpstr>impacto en los precios: un ejemplo</vt:lpstr>
      <vt:lpstr>el impacto en el precio</vt:lpstr>
      <vt:lpstr>2. Creación de deudas</vt:lpstr>
      <vt:lpstr>A cobrar por venta: 4.810,94$  A pagar a Rediaf:  3.494,39$  Cobra el editor: 1.316,55 $ </vt:lpstr>
      <vt:lpstr>3. la distribución desigual</vt:lpstr>
      <vt:lpstr>Las tres estrategias sincronizadas dejaron a canillitas y editores independientes en una situación crítica y sin posibilidad de reclamar ante la justicia por estas maniobras, dado el marco regulatorio otorgado por el decreto vigente.</vt:lpstr>
      <vt:lpstr>Para democratizar el mercado de venta y distribución de diarios y revistas</vt:lpstr>
    </vt:vector>
  </TitlesOfParts>
  <Company>GroupM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precios</dc:title>
  <dc:creator>Claudia Acuña</dc:creator>
  <cp:lastModifiedBy>Claudia Acuña</cp:lastModifiedBy>
  <cp:revision>43</cp:revision>
  <cp:lastPrinted>2014-11-29T15:31:35Z</cp:lastPrinted>
  <dcterms:created xsi:type="dcterms:W3CDTF">2014-11-29T05:57:57Z</dcterms:created>
  <dcterms:modified xsi:type="dcterms:W3CDTF">2015-04-23T05:41:07Z</dcterms:modified>
</cp:coreProperties>
</file>