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70" r:id="rId4"/>
    <p:sldId id="260" r:id="rId5"/>
    <p:sldId id="269" r:id="rId6"/>
    <p:sldId id="271" r:id="rId7"/>
    <p:sldId id="257" r:id="rId8"/>
    <p:sldId id="258" r:id="rId9"/>
    <p:sldId id="268" r:id="rId10"/>
    <p:sldId id="256" r:id="rId11"/>
    <p:sldId id="272" r:id="rId12"/>
    <p:sldId id="274" r:id="rId13"/>
    <p:sldId id="273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17BE"/>
    <a:srgbClr val="C6CC8A"/>
    <a:srgbClr val="FFFF1D"/>
    <a:srgbClr val="3E9030"/>
    <a:srgbClr val="FDB1E9"/>
    <a:srgbClr val="FF8181"/>
    <a:srgbClr val="917717"/>
    <a:srgbClr val="DCB528"/>
    <a:srgbClr val="F5E061"/>
    <a:srgbClr val="D4D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Hoja_de_c_lculo_de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tipo tributario</a:t>
            </a:r>
          </a:p>
        </c:rich>
      </c:tx>
      <c:layout>
        <c:manualLayout>
          <c:xMode val="edge"/>
          <c:yMode val="edge"/>
          <c:x val="0.20131517935258092"/>
          <c:y val="0.16534715387063403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1.0613517060367457E-3"/>
          <c:y val="0"/>
          <c:w val="0.99845363079615046"/>
          <c:h val="0.98895595838518546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monotributista     64%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 formatCode="0%">
                  <c:v>0.64</c:v>
                </c:pt>
              </c:numCache>
            </c:numRef>
          </c:val>
        </c:ser>
        <c:ser>
          <c:idx val="3"/>
          <c:order val="1"/>
          <c:tx>
            <c:strRef>
              <c:f>Hoja1!$E$1</c:f>
              <c:strCache>
                <c:ptCount val="1"/>
                <c:pt idx="0">
                  <c:v>cooperativa           15%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0" formatCode="0%">
                  <c:v>0.15</c:v>
                </c:pt>
              </c:numCache>
            </c:numRef>
          </c:val>
        </c:ser>
        <c:ser>
          <c:idx val="4"/>
          <c:order val="2"/>
          <c:tx>
            <c:strRef>
              <c:f>Hoja1!$F$1</c:f>
              <c:strCache>
                <c:ptCount val="1"/>
                <c:pt idx="0">
                  <c:v>asociación civil     13%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Hoja1!$F$2:$F$5</c:f>
              <c:numCache>
                <c:formatCode>General</c:formatCode>
                <c:ptCount val="4"/>
                <c:pt idx="0" formatCode="0%">
                  <c:v>0.13</c:v>
                </c:pt>
              </c:numCache>
            </c:numRef>
          </c:val>
        </c:ser>
        <c:ser>
          <c:idx val="5"/>
          <c:order val="3"/>
          <c:tx>
            <c:strRef>
              <c:f>Hoja1!$G$1</c:f>
              <c:strCache>
                <c:ptCount val="1"/>
                <c:pt idx="0">
                  <c:v>srl                  3%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Hoja1!$G$2:$G$5</c:f>
              <c:numCache>
                <c:formatCode>General</c:formatCode>
                <c:ptCount val="4"/>
                <c:pt idx="0" formatCode="0%">
                  <c:v>0.03</c:v>
                </c:pt>
              </c:numCache>
            </c:numRef>
          </c:val>
        </c:ser>
        <c:ser>
          <c:idx val="6"/>
          <c:order val="4"/>
          <c:tx>
            <c:strRef>
              <c:f>Hoja1!$H$1</c:f>
              <c:strCache>
                <c:ptCount val="1"/>
                <c:pt idx="0">
                  <c:v>fundación     3%</c:v>
                </c:pt>
              </c:strCache>
            </c:strRef>
          </c:tx>
          <c:spPr>
            <a:solidFill>
              <a:srgbClr val="FFFF1D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Hoja1!$H$2:$H$5</c:f>
              <c:numCache>
                <c:formatCode>General</c:formatCode>
                <c:ptCount val="4"/>
                <c:pt idx="0" formatCode="0%">
                  <c:v>0.03</c:v>
                </c:pt>
              </c:numCache>
            </c:numRef>
          </c:val>
        </c:ser>
        <c:ser>
          <c:idx val="7"/>
          <c:order val="5"/>
          <c:tx>
            <c:strRef>
              <c:f>Hoja1!$I$1</c:f>
              <c:strCache>
                <c:ptCount val="1"/>
                <c:pt idx="0">
                  <c:v>s.a.                 2%</c:v>
                </c:pt>
              </c:strCache>
            </c:strRef>
          </c:tx>
          <c:spPr>
            <a:solidFill>
              <a:srgbClr val="F917BE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Hoja1!$I$2:$I$5</c:f>
              <c:numCache>
                <c:formatCode>General</c:formatCode>
                <c:ptCount val="4"/>
                <c:pt idx="0" formatCode="0%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67105152"/>
        <c:axId val="67106688"/>
        <c:axId val="0"/>
      </c:bar3DChart>
      <c:catAx>
        <c:axId val="671051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7106688"/>
        <c:crosses val="autoZero"/>
        <c:auto val="1"/>
        <c:lblAlgn val="ctr"/>
        <c:lblOffset val="100"/>
        <c:noMultiLvlLbl val="0"/>
      </c:catAx>
      <c:valAx>
        <c:axId val="671066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7105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585104986876642"/>
          <c:y val="0.15581804206265465"/>
          <c:w val="0.3697954943132109"/>
          <c:h val="0.6995600288842698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tipo de soporte</a:t>
            </a:r>
          </a:p>
        </c:rich>
      </c:tx>
      <c:layout>
        <c:manualLayout>
          <c:xMode val="edge"/>
          <c:yMode val="edge"/>
          <c:x val="0.4082596237970253"/>
          <c:y val="0.17243727554301136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0"/>
          <c:w val="0.99984251968503934"/>
          <c:h val="0.98908633495847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gráfica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 formatCode="0%">
                  <c:v>0.95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F917BE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 formatCode="0%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1075072"/>
        <c:axId val="21076608"/>
        <c:axId val="0"/>
      </c:bar3DChart>
      <c:catAx>
        <c:axId val="21075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076608"/>
        <c:crosses val="autoZero"/>
        <c:auto val="1"/>
        <c:lblAlgn val="ctr"/>
        <c:lblOffset val="100"/>
        <c:noMultiLvlLbl val="0"/>
      </c:catAx>
      <c:valAx>
        <c:axId val="210766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07507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918435497933627"/>
          <c:y val="0.80204291429895991"/>
          <c:w val="0.10417027559055118"/>
          <c:h val="0.12086825743641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frecuencia</a:t>
            </a:r>
          </a:p>
        </c:rich>
      </c:tx>
      <c:layout>
        <c:manualLayout>
          <c:xMode val="edge"/>
          <c:yMode val="edge"/>
          <c:x val="0.50825962379702538"/>
          <c:y val="0.1700732198689677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85000"/>
          </a:schemeClr>
        </a:solidFill>
      </c:spPr>
    </c:sideWall>
    <c:backWall>
      <c:thickness val="0"/>
      <c:spPr>
        <a:solidFill>
          <a:schemeClr val="bg1">
            <a:lumMod val="85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0"/>
          <c:w val="0.99984251968503934"/>
          <c:h val="0.9886294827659697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anual                   2%</c:v>
                </c:pt>
              </c:strCache>
            </c:strRef>
          </c:tx>
          <c:spPr>
            <a:solidFill>
              <a:srgbClr val="FFFF1D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 formatCode="0%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semestral          11%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 formatCode="0%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cuatrimestral     9%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  <c:pt idx="0" formatCode="0%">
                  <c:v>0.09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cuatrimestral    10%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6CC8A"/>
              </a:solidFill>
              <a:ln>
                <a:noFill/>
              </a:ln>
            </c:spPr>
          </c:dPt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Hoja1!$E$2:$E$5</c:f>
              <c:numCache>
                <c:formatCode>General</c:formatCode>
                <c:ptCount val="4"/>
                <c:pt idx="0" formatCode="0%">
                  <c:v>0.1</c:v>
                </c:pt>
              </c:numCache>
            </c:numRef>
          </c:val>
        </c:ser>
        <c:ser>
          <c:idx val="5"/>
          <c:order val="4"/>
          <c:tx>
            <c:strRef>
              <c:f>Hoja1!$G$1</c:f>
              <c:strCache>
                <c:ptCount val="1"/>
                <c:pt idx="0">
                  <c:v>bimensual         33%</c:v>
                </c:pt>
              </c:strCache>
            </c:strRef>
          </c:tx>
          <c:spPr>
            <a:solidFill>
              <a:srgbClr val="F917BE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Hoja1!$G$2:$G$5</c:f>
              <c:numCache>
                <c:formatCode>General</c:formatCode>
                <c:ptCount val="4"/>
                <c:pt idx="0" formatCode="0%">
                  <c:v>0.33</c:v>
                </c:pt>
              </c:numCache>
            </c:numRef>
          </c:val>
        </c:ser>
        <c:ser>
          <c:idx val="6"/>
          <c:order val="5"/>
          <c:tx>
            <c:strRef>
              <c:f>Hoja1!$H$1</c:f>
              <c:strCache>
                <c:ptCount val="1"/>
                <c:pt idx="0">
                  <c:v>mensual            44%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Hoja1!$H$2:$H$5</c:f>
              <c:numCache>
                <c:formatCode>General</c:formatCode>
                <c:ptCount val="4"/>
                <c:pt idx="0" formatCode="0%">
                  <c:v>0.44</c:v>
                </c:pt>
              </c:numCache>
            </c:numRef>
          </c:val>
        </c:ser>
        <c:ser>
          <c:idx val="7"/>
          <c:order val="6"/>
          <c:tx>
            <c:strRef>
              <c:f>Hoja1!$I$1</c:f>
              <c:strCache>
                <c:ptCount val="1"/>
                <c:pt idx="0">
                  <c:v>quincenal           1%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Hoja1!$I$2:$I$5</c:f>
              <c:numCache>
                <c:formatCode>General</c:formatCode>
                <c:ptCount val="4"/>
                <c:pt idx="0" 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2704128"/>
        <c:axId val="22705664"/>
        <c:axId val="0"/>
      </c:bar3DChart>
      <c:catAx>
        <c:axId val="22704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705664"/>
        <c:crosses val="autoZero"/>
        <c:auto val="1"/>
        <c:lblAlgn val="ctr"/>
        <c:lblOffset val="100"/>
        <c:noMultiLvlLbl val="0"/>
      </c:catAx>
      <c:valAx>
        <c:axId val="2270566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704128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46668438320209976"/>
          <c:y val="0.3099508147928694"/>
          <c:w val="0.29777449693788277"/>
          <c:h val="0.554215855302771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3600" dirty="0">
                <a:latin typeface="Arial" pitchFamily="34" charset="0"/>
                <a:cs typeface="Arial" pitchFamily="34" charset="0"/>
              </a:rPr>
              <a:t>tipo de comercialización</a:t>
            </a:r>
          </a:p>
        </c:rich>
      </c:tx>
      <c:layout>
        <c:manualLayout>
          <c:xMode val="edge"/>
          <c:yMode val="edge"/>
          <c:x val="0.3054818460192476"/>
          <c:y val="0.27980730299556639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984251968503934"/>
          <c:h val="0.987559852746128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gratuitas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 formatCode="0%">
                  <c:v>0.33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pagas</c:v>
                </c:pt>
              </c:strCache>
            </c:strRef>
          </c:tx>
          <c:spPr>
            <a:solidFill>
              <a:srgbClr val="F917BE"/>
            </a:solidFill>
          </c:spPr>
          <c:invertIfNegative val="0"/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 formatCode="0%">
                  <c:v>0.77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cylinder"/>
        <c:axId val="24937984"/>
        <c:axId val="24939520"/>
        <c:axId val="0"/>
      </c:bar3DChart>
      <c:catAx>
        <c:axId val="249379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939520"/>
        <c:crosses val="autoZero"/>
        <c:auto val="1"/>
        <c:lblAlgn val="ctr"/>
        <c:lblOffset val="100"/>
        <c:noMultiLvlLbl val="0"/>
      </c:catAx>
      <c:valAx>
        <c:axId val="249395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493798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2918438320209964"/>
          <c:y val="0.76720453557286505"/>
          <c:w val="0.12562860892388453"/>
          <c:h val="0.120868257436416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0.38053</cdr:x>
      <cdr:y>0.40595</cdr:y>
    </cdr:from>
    <cdr:to>
      <cdr:x>0.73451</cdr:x>
      <cdr:y>0.69991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4" y="2088232"/>
          <a:ext cx="2880320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0.40708</cdr:x>
      <cdr:y>0.33595</cdr:y>
    </cdr:from>
    <cdr:to>
      <cdr:x>0.58407</cdr:x>
      <cdr:y>0.51793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312368" y="1728192"/>
          <a:ext cx="144016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0.38053</cdr:x>
      <cdr:y>0.40595</cdr:y>
    </cdr:from>
    <cdr:to>
      <cdr:x>0.73451</cdr:x>
      <cdr:y>0.69991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4" y="2088232"/>
          <a:ext cx="2880320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0.40708</cdr:x>
      <cdr:y>0.33595</cdr:y>
    </cdr:from>
    <cdr:to>
      <cdr:x>0.58407</cdr:x>
      <cdr:y>0.51793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312368" y="1728192"/>
          <a:ext cx="144016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0.35038</cdr:x>
      <cdr:y>0.36484</cdr:y>
    </cdr:from>
    <cdr:to>
      <cdr:x>0.81544</cdr:x>
      <cdr:y>0.60281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203848" y="2304256"/>
          <a:ext cx="4252509" cy="1502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gráficas            95%</a:t>
          </a:r>
        </a:p>
        <a:p xmlns:a="http://schemas.openxmlformats.org/drawingml/2006/main">
          <a:r>
            <a:rPr lang="es-AR" sz="3600" dirty="0" smtClean="0">
              <a:solidFill>
                <a:srgbClr val="F917BE"/>
              </a:solidFill>
              <a:latin typeface="Arial" pitchFamily="34" charset="0"/>
              <a:cs typeface="Arial" pitchFamily="34" charset="0"/>
            </a:rPr>
            <a:t>web                    5%</a:t>
          </a:r>
          <a:endParaRPr lang="es-ES" sz="3600" dirty="0">
            <a:solidFill>
              <a:srgbClr val="F917BE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0.38053</cdr:x>
      <cdr:y>0.40595</cdr:y>
    </cdr:from>
    <cdr:to>
      <cdr:x>0.73451</cdr:x>
      <cdr:y>0.90123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479566" y="2367762"/>
          <a:ext cx="3236793" cy="28888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0.40708</cdr:x>
      <cdr:y>0.33595</cdr:y>
    </cdr:from>
    <cdr:to>
      <cdr:x>0.58407</cdr:x>
      <cdr:y>0.51793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312368" y="1728192"/>
          <a:ext cx="144016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0.38053</cdr:x>
      <cdr:y>0.40595</cdr:y>
    </cdr:from>
    <cdr:to>
      <cdr:x>0.73451</cdr:x>
      <cdr:y>0.69991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3096344" y="2088232"/>
          <a:ext cx="2880320" cy="1512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0.40708</cdr:x>
      <cdr:y>0.33595</cdr:y>
    </cdr:from>
    <cdr:to>
      <cdr:x>0.58407</cdr:x>
      <cdr:y>0.51793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312368" y="1728192"/>
          <a:ext cx="1440160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ES" sz="1100" dirty="0"/>
        </a:p>
      </cdr:txBody>
    </cdr:sp>
  </cdr:relSizeAnchor>
  <cdr:relSizeAnchor xmlns:cdr="http://schemas.openxmlformats.org/drawingml/2006/chartDrawing">
    <cdr:from>
      <cdr:x>0.34229</cdr:x>
      <cdr:y>0.42425</cdr:y>
    </cdr:from>
    <cdr:to>
      <cdr:x>0.84671</cdr:x>
      <cdr:y>0.66222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3129887" y="2780928"/>
          <a:ext cx="4612416" cy="155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AR" sz="3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rPr>
            <a:t>gratuitas             33%</a:t>
          </a:r>
        </a:p>
        <a:p xmlns:a="http://schemas.openxmlformats.org/drawingml/2006/main">
          <a:r>
            <a:rPr lang="es-AR" sz="3600" dirty="0" smtClean="0">
              <a:solidFill>
                <a:srgbClr val="F917BE"/>
              </a:solidFill>
              <a:latin typeface="Arial" pitchFamily="34" charset="0"/>
              <a:cs typeface="Arial" pitchFamily="34" charset="0"/>
            </a:rPr>
            <a:t>pagas                 77%</a:t>
          </a:r>
          <a:endParaRPr lang="es-ES" sz="3600" dirty="0">
            <a:solidFill>
              <a:srgbClr val="F917BE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01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06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55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83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64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25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870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219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86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40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48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4ECFE-E8E0-4ADD-85F5-E7D57663D279}" type="datetimeFigureOut">
              <a:rPr lang="es-ES" smtClean="0"/>
              <a:t>21/10/2012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DF0BE-9A57-4AA5-A395-4D4A927936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481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logoarecia2012"/>
          <p:cNvPicPr>
            <a:picLocks noGrp="1" noChangeAspect="1"/>
          </p:cNvPicPr>
          <p:nvPr isPhoto="1">
            <p:ph idx="1"/>
          </p:nvPr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4664"/>
            <a:ext cx="5760640" cy="60045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36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51720" y="1196752"/>
            <a:ext cx="3970784" cy="2841179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38020972"/>
              </p:ext>
            </p:extLst>
          </p:nvPr>
        </p:nvGraphicFramePr>
        <p:xfrm>
          <a:off x="0" y="0"/>
          <a:ext cx="9144000" cy="6554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censo propio. Base: 139 revistas</a:t>
            </a:r>
            <a:endParaRPr lang="es-ES" sz="1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771799" y="1340768"/>
            <a:ext cx="5328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gráficas</a:t>
            </a:r>
            <a:endParaRPr lang="es-ES" sz="2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8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946" y="188641"/>
            <a:ext cx="414546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470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Registro Nacional de la Secretaría de Cultura de la Nación.. Base: 241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39" y="188640"/>
            <a:ext cx="421791" cy="439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engranaje2"/>
          <p:cNvPicPr>
            <a:picLocks noChangeAspect="1" noChangeArrowheads="1"/>
          </p:cNvPicPr>
          <p:nvPr/>
        </p:nvPicPr>
        <p:blipFill>
          <a:blip r:embed="rId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704" y="2336731"/>
            <a:ext cx="26797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1 CuadroTexto"/>
          <p:cNvSpPr txBox="1"/>
          <p:nvPr/>
        </p:nvSpPr>
        <p:spPr>
          <a:xfrm>
            <a:off x="1548704" y="980728"/>
            <a:ext cx="6695704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smtClean="0">
                <a:latin typeface="Arial" pitchFamily="34" charset="0"/>
                <a:cs typeface="Arial" pitchFamily="34" charset="0"/>
              </a:rPr>
              <a:t>tirada promedio del sector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 CuadroTexto"/>
          <p:cNvSpPr txBox="1"/>
          <p:nvPr/>
        </p:nvSpPr>
        <p:spPr>
          <a:xfrm>
            <a:off x="4465387" y="3092540"/>
            <a:ext cx="3672414" cy="136810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200" dirty="0" smtClean="0">
                <a:latin typeface="Arial" pitchFamily="34" charset="0"/>
                <a:cs typeface="Arial" pitchFamily="34" charset="0"/>
              </a:rPr>
              <a:t>350.000 ejemplares</a:t>
            </a:r>
          </a:p>
          <a:p>
            <a:pPr algn="ctr"/>
            <a:r>
              <a:rPr lang="es-AR" sz="3200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mensuales</a:t>
            </a:r>
            <a:endParaRPr lang="es-ES" sz="3200" dirty="0">
              <a:solidFill>
                <a:srgbClr val="F917B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6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Registro Nacional de la Secretaría de Cultura de la Nación.. Base: 241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39" y="188640"/>
            <a:ext cx="421791" cy="43959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1 CuadroTexto"/>
          <p:cNvSpPr txBox="1"/>
          <p:nvPr/>
        </p:nvSpPr>
        <p:spPr>
          <a:xfrm>
            <a:off x="1548704" y="980728"/>
            <a:ext cx="6695704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err="1" smtClean="0">
                <a:latin typeface="Arial" pitchFamily="34" charset="0"/>
                <a:cs typeface="Arial" pitchFamily="34" charset="0"/>
              </a:rPr>
              <a:t>readership</a:t>
            </a:r>
            <a:r>
              <a:rPr lang="es-AR" sz="3600" b="1" dirty="0" smtClean="0">
                <a:latin typeface="Arial" pitchFamily="34" charset="0"/>
                <a:cs typeface="Arial" pitchFamily="34" charset="0"/>
              </a:rPr>
              <a:t> promedio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 CuadroTexto"/>
          <p:cNvSpPr txBox="1"/>
          <p:nvPr/>
        </p:nvSpPr>
        <p:spPr>
          <a:xfrm>
            <a:off x="4465387" y="3092540"/>
            <a:ext cx="3672414" cy="136810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4000" dirty="0" smtClean="0">
                <a:latin typeface="Arial" pitchFamily="34" charset="0"/>
                <a:cs typeface="Arial" pitchFamily="34" charset="0"/>
              </a:rPr>
              <a:t>1.400.000 lectores</a:t>
            </a:r>
          </a:p>
          <a:p>
            <a:pPr algn="ctr"/>
            <a:r>
              <a:rPr lang="es-AR" sz="3200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mensuales</a:t>
            </a:r>
            <a:endParaRPr lang="es-ES" sz="3200" dirty="0">
              <a:solidFill>
                <a:srgbClr val="F917B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178" y="267652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416" y="2710182"/>
            <a:ext cx="3164954" cy="2866042"/>
          </a:xfrm>
        </p:spPr>
      </p:pic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Registro Nacional de la Secretaría de Cultura de la Nación.. Base: 241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4960" y="260648"/>
            <a:ext cx="483637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CuadroTexto"/>
          <p:cNvSpPr txBox="1"/>
          <p:nvPr/>
        </p:nvSpPr>
        <p:spPr>
          <a:xfrm>
            <a:off x="1331640" y="980728"/>
            <a:ext cx="6984776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smtClean="0">
                <a:latin typeface="Arial" pitchFamily="34" charset="0"/>
                <a:cs typeface="Arial" pitchFamily="34" charset="0"/>
              </a:rPr>
              <a:t>aporte del sector a la industria gráfica pyme regional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CuadroTexto"/>
          <p:cNvSpPr txBox="1"/>
          <p:nvPr/>
        </p:nvSpPr>
        <p:spPr>
          <a:xfrm>
            <a:off x="4284360" y="2996952"/>
            <a:ext cx="4032412" cy="244828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 sz="2400" dirty="0" smtClean="0">
              <a:solidFill>
                <a:schemeClr val="bg1"/>
              </a:solidFill>
            </a:endParaRPr>
          </a:p>
          <a:p>
            <a:pPr algn="ctr"/>
            <a:r>
              <a:rPr lang="es-AR" sz="4000" b="1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1.750.000 pesos</a:t>
            </a:r>
          </a:p>
          <a:p>
            <a:pPr algn="ctr"/>
            <a:r>
              <a:rPr lang="es-AR" sz="3200" dirty="0" smtClean="0">
                <a:latin typeface="Arial" pitchFamily="34" charset="0"/>
                <a:cs typeface="Arial" pitchFamily="34" charset="0"/>
              </a:rPr>
              <a:t>mensuales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554372" y="4931566"/>
            <a:ext cx="349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400" dirty="0" smtClean="0">
                <a:latin typeface="Arial" pitchFamily="34" charset="0"/>
                <a:cs typeface="Arial" pitchFamily="34" charset="0"/>
              </a:rPr>
              <a:t>350.000 ejemplares x </a:t>
            </a:r>
            <a:r>
              <a:rPr lang="es-AR" sz="1400" dirty="0">
                <a:latin typeface="Arial" pitchFamily="34" charset="0"/>
                <a:cs typeface="Arial" pitchFamily="34" charset="0"/>
              </a:rPr>
              <a:t>5 pesos x ejemplar</a:t>
            </a:r>
          </a:p>
        </p:txBody>
      </p:sp>
    </p:spTree>
    <p:extLst>
      <p:ext uri="{BB962C8B-B14F-4D97-AF65-F5344CB8AC3E}">
        <p14:creationId xmlns:p14="http://schemas.microsoft.com/office/powerpoint/2010/main" val="28012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logoarecia2012"/>
          <p:cNvPicPr>
            <a:picLocks noGrp="1" noChangeAspect="1"/>
          </p:cNvPicPr>
          <p:nvPr isPhoto="1">
            <p:ph idx="1"/>
          </p:nvPr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924" y="3482208"/>
            <a:ext cx="1368152" cy="14260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0" y="227019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smtClean="0">
                <a:latin typeface="Arial" pitchFamily="34" charset="0"/>
                <a:cs typeface="Arial" pitchFamily="34" charset="0"/>
              </a:rPr>
              <a:t>Primer Informe </a:t>
            </a: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sobre el sector de revistas culturales </a:t>
            </a:r>
          </a:p>
          <a:p>
            <a:pPr algn="ctr"/>
            <a:r>
              <a:rPr lang="es-AR" sz="2400" b="1" dirty="0" smtClean="0">
                <a:latin typeface="Arial" pitchFamily="34" charset="0"/>
                <a:cs typeface="Arial" pitchFamily="34" charset="0"/>
              </a:rPr>
              <a:t>independientes y </a:t>
            </a:r>
            <a:r>
              <a:rPr lang="es-AR" sz="2400" b="1" dirty="0" err="1" smtClean="0">
                <a:latin typeface="Arial" pitchFamily="34" charset="0"/>
                <a:cs typeface="Arial" pitchFamily="34" charset="0"/>
              </a:rPr>
              <a:t>autogestionadas</a:t>
            </a:r>
            <a:r>
              <a:rPr lang="es-AR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AR" sz="2400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3851920" y="509505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Octubre 2012</a:t>
            </a:r>
            <a:endParaRPr lang="es-ES" sz="14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63888" y="5464194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000" b="1" dirty="0" smtClean="0">
                <a:latin typeface="Arial" pitchFamily="34" charset="0"/>
                <a:cs typeface="Arial" pitchFamily="34" charset="0"/>
              </a:rPr>
              <a:t>www.revistasculturales.org</a:t>
            </a:r>
            <a:endParaRPr lang="es-ES" sz="1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logoarecia20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318955"/>
            <a:ext cx="519960" cy="5419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CuadroTexto"/>
          <p:cNvSpPr txBox="1"/>
          <p:nvPr/>
        </p:nvSpPr>
        <p:spPr>
          <a:xfrm>
            <a:off x="4854463" y="1916832"/>
            <a:ext cx="3600450" cy="374441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AR" sz="2400" dirty="0" smtClean="0">
              <a:solidFill>
                <a:schemeClr val="bg1"/>
              </a:solidFill>
            </a:endParaRPr>
          </a:p>
          <a:p>
            <a:pPr algn="ctr"/>
            <a:endParaRPr lang="es-AR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AR" sz="4400" b="1" dirty="0" smtClean="0">
                <a:latin typeface="Arial" pitchFamily="34" charset="0"/>
                <a:cs typeface="Arial" pitchFamily="34" charset="0"/>
              </a:rPr>
              <a:t>241</a:t>
            </a:r>
            <a:endParaRPr lang="es-E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331640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dirty="0">
                <a:latin typeface="Arial" pitchFamily="34" charset="0"/>
                <a:cs typeface="Arial" pitchFamily="34" charset="0"/>
              </a:rPr>
              <a:t>t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ítulos producidos</a:t>
            </a:r>
            <a:endParaRPr lang="es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004048" y="4737918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Registro  Nacional</a:t>
            </a:r>
          </a:p>
          <a:p>
            <a:pPr algn="ctr"/>
            <a:r>
              <a:rPr lang="es-AR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 la Secretaría de Cultura </a:t>
            </a:r>
          </a:p>
          <a:p>
            <a:pPr algn="ctr"/>
            <a:r>
              <a:rPr lang="es-AR" sz="16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de la Nación</a:t>
            </a:r>
          </a:p>
        </p:txBody>
      </p:sp>
      <p:pic>
        <p:nvPicPr>
          <p:cNvPr id="3074" name="Picture 2" descr="http://t2.gstatic.com/images?q=tbn:ANd9GcQUtwXvv3aJhfthka8bP1v7hW_X41AppGKMSfbSzwYwKCRg4KZ5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984" y="1916832"/>
            <a:ext cx="3667350" cy="4171408"/>
          </a:xfrm>
          <a:prstGeom prst="rect">
            <a:avLst/>
          </a:prstGeom>
          <a:noFill/>
          <a:ln w="57150">
            <a:solidFill>
              <a:srgbClr val="F917B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51720" y="1196752"/>
            <a:ext cx="3970784" cy="2841179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805789006"/>
              </p:ext>
            </p:extLst>
          </p:nvPr>
        </p:nvGraphicFramePr>
        <p:xfrm>
          <a:off x="0" y="-1"/>
          <a:ext cx="9144000" cy="6771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censo. propio Base: 139 revistas</a:t>
            </a:r>
            <a:endParaRPr lang="es-ES" sz="1000" dirty="0"/>
          </a:p>
        </p:txBody>
      </p:sp>
      <p:pic>
        <p:nvPicPr>
          <p:cNvPr id="6" name="5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171" y="260648"/>
            <a:ext cx="440992" cy="4596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25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Registro Nacional de la Secretaría de Cultura de la Nación.. Base: 241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372036"/>
            <a:ext cx="416144" cy="4337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CuadroTexto"/>
          <p:cNvSpPr txBox="1"/>
          <p:nvPr/>
        </p:nvSpPr>
        <p:spPr>
          <a:xfrm>
            <a:off x="3059832" y="812841"/>
            <a:ext cx="3384377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smtClean="0">
                <a:latin typeface="Arial" pitchFamily="34" charset="0"/>
                <a:cs typeface="Arial" pitchFamily="34" charset="0"/>
              </a:rPr>
              <a:t>ubicación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1 Imagen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14898"/>
            <a:ext cx="2841625" cy="3168352"/>
          </a:xfrm>
          <a:prstGeom prst="rect">
            <a:avLst/>
          </a:prstGeom>
        </p:spPr>
      </p:pic>
      <p:sp>
        <p:nvSpPr>
          <p:cNvPr id="10" name="1 CuadroTexto"/>
          <p:cNvSpPr txBox="1"/>
          <p:nvPr/>
        </p:nvSpPr>
        <p:spPr>
          <a:xfrm>
            <a:off x="4499992" y="2924944"/>
            <a:ext cx="3384377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AR" sz="3600" b="1" dirty="0" smtClean="0">
                <a:latin typeface="Arial" pitchFamily="34" charset="0"/>
                <a:cs typeface="Arial" pitchFamily="34" charset="0"/>
              </a:rPr>
              <a:t>Capital</a:t>
            </a:r>
            <a:r>
              <a:rPr lang="es-AR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52%</a:t>
            </a:r>
          </a:p>
          <a:p>
            <a:r>
              <a:rPr lang="es-AR" sz="3600" b="1" dirty="0" smtClean="0">
                <a:latin typeface="Arial" pitchFamily="34" charset="0"/>
                <a:cs typeface="Arial" pitchFamily="34" charset="0"/>
              </a:rPr>
              <a:t>Interior</a:t>
            </a:r>
            <a:r>
              <a:rPr lang="es-AR" sz="3600" b="1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     48%</a:t>
            </a:r>
            <a:endParaRPr lang="es-ES" sz="3600" b="1" dirty="0">
              <a:solidFill>
                <a:srgbClr val="F917B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Registro Nacional de la Secretaría de Cultura de la Nación.. Base: 241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456" y="174932"/>
            <a:ext cx="358607" cy="3737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50" y="2060848"/>
            <a:ext cx="3568427" cy="3367606"/>
          </a:xfrm>
        </p:spPr>
      </p:pic>
      <p:sp>
        <p:nvSpPr>
          <p:cNvPr id="9" name="1 CuadroTexto"/>
          <p:cNvSpPr txBox="1"/>
          <p:nvPr/>
        </p:nvSpPr>
        <p:spPr>
          <a:xfrm>
            <a:off x="3995936" y="980728"/>
            <a:ext cx="4752497" cy="536641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Literatura                                 27%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Pensamiento y política           20%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3E9030"/>
                </a:solidFill>
                <a:latin typeface="Arial" pitchFamily="34" charset="0"/>
                <a:cs typeface="Arial" pitchFamily="34" charset="0"/>
              </a:rPr>
              <a:t>Filosofía e historia                  14%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Artes escénicas                       10%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Artes visuales                            9%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917717"/>
                </a:solidFill>
                <a:latin typeface="Arial" pitchFamily="34" charset="0"/>
                <a:cs typeface="Arial" pitchFamily="34" charset="0"/>
              </a:rPr>
              <a:t>Música                                        8%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Género                                       5%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Diseño                                        4%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Cine                                            2%</a:t>
            </a:r>
          </a:p>
          <a:p>
            <a:pPr>
              <a:lnSpc>
                <a:spcPct val="150000"/>
              </a:lnSpc>
            </a:pPr>
            <a:r>
              <a:rPr lang="es-AR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Multimedia                                 1%</a:t>
            </a:r>
            <a:endParaRPr lang="es-ES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1 CuadroTexto"/>
          <p:cNvSpPr txBox="1"/>
          <p:nvPr/>
        </p:nvSpPr>
        <p:spPr>
          <a:xfrm>
            <a:off x="467544" y="980728"/>
            <a:ext cx="3384377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smtClean="0">
                <a:latin typeface="Arial" pitchFamily="34" charset="0"/>
                <a:cs typeface="Arial" pitchFamily="34" charset="0"/>
              </a:rPr>
              <a:t>temática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7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51720" y="1196752"/>
            <a:ext cx="3970784" cy="2841179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1519231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censo. propio Base: 139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53" y="238336"/>
            <a:ext cx="457362" cy="476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94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051720" y="1196752"/>
            <a:ext cx="3970784" cy="2841179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7038687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censo. propio Base: 139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6606" y="116632"/>
            <a:ext cx="414546" cy="4320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1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421" y="2132856"/>
            <a:ext cx="3187105" cy="3187105"/>
          </a:xfrm>
        </p:spPr>
      </p:pic>
      <p:sp>
        <p:nvSpPr>
          <p:cNvPr id="6" name="5 CuadroTexto"/>
          <p:cNvSpPr txBox="1"/>
          <p:nvPr/>
        </p:nvSpPr>
        <p:spPr>
          <a:xfrm>
            <a:off x="467544" y="6525344"/>
            <a:ext cx="6552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000" dirty="0" smtClean="0"/>
              <a:t>Datos procesados por  </a:t>
            </a:r>
            <a:r>
              <a:rPr lang="es-AR" sz="1000" dirty="0" err="1" smtClean="0"/>
              <a:t>Arecia</a:t>
            </a:r>
            <a:r>
              <a:rPr lang="es-AR" sz="1000" dirty="0" smtClean="0"/>
              <a:t> en base al censo. propio Base: 139 revistas</a:t>
            </a:r>
            <a:endParaRPr lang="es-ES" sz="1000" dirty="0"/>
          </a:p>
        </p:txBody>
      </p:sp>
      <p:pic>
        <p:nvPicPr>
          <p:cNvPr id="7" name="6 Imagen" descr="logoarecia2012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698" y="96918"/>
            <a:ext cx="433461" cy="45176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1 CuadroTexto"/>
          <p:cNvSpPr txBox="1"/>
          <p:nvPr/>
        </p:nvSpPr>
        <p:spPr>
          <a:xfrm>
            <a:off x="1331640" y="980728"/>
            <a:ext cx="6192688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b="1" dirty="0" smtClean="0">
                <a:latin typeface="Arial" pitchFamily="34" charset="0"/>
                <a:cs typeface="Arial" pitchFamily="34" charset="0"/>
              </a:rPr>
              <a:t>precio promedio</a:t>
            </a:r>
            <a:endParaRPr lang="es-E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CuadroTexto"/>
          <p:cNvSpPr txBox="1"/>
          <p:nvPr/>
        </p:nvSpPr>
        <p:spPr>
          <a:xfrm>
            <a:off x="4686526" y="3150809"/>
            <a:ext cx="3384377" cy="140205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4800" b="1" dirty="0" smtClean="0">
                <a:solidFill>
                  <a:srgbClr val="F917BE"/>
                </a:solidFill>
                <a:latin typeface="Arial" pitchFamily="34" charset="0"/>
                <a:cs typeface="Arial" pitchFamily="34" charset="0"/>
              </a:rPr>
              <a:t>11 pesos</a:t>
            </a:r>
            <a:endParaRPr lang="es-ES" sz="4800" b="1" dirty="0">
              <a:solidFill>
                <a:srgbClr val="F917B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308</Words>
  <Application>Microsoft Office PowerPoint</Application>
  <PresentationFormat>Presentación en pantalla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GroupM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 de comercialización</dc:title>
  <dc:creator>Claudia Acuña</dc:creator>
  <cp:lastModifiedBy>Claudia Acuña</cp:lastModifiedBy>
  <cp:revision>149</cp:revision>
  <dcterms:created xsi:type="dcterms:W3CDTF">2012-10-17T01:06:33Z</dcterms:created>
  <dcterms:modified xsi:type="dcterms:W3CDTF">2012-10-21T20:37:27Z</dcterms:modified>
</cp:coreProperties>
</file>